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680700" cy="7569200"/>
  <p:notesSz cx="10680700" cy="75692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9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627563" cy="37941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6049963" y="0"/>
            <a:ext cx="4627562" cy="379413"/>
          </a:xfrm>
          <a:prstGeom prst="rect">
            <a:avLst/>
          </a:prstGeom>
        </p:spPr>
        <p:txBody>
          <a:bodyPr vert="horz" lIns="91440" tIns="45720" rIns="91440" bIns="45720" rtlCol="0"/>
          <a:lstStyle>
            <a:lvl1pPr algn="r">
              <a:defRPr sz="1200"/>
            </a:lvl1pPr>
          </a:lstStyle>
          <a:p>
            <a:fld id="{788AF2A6-26BA-4BF5-AED0-AE082F8A8C53}" type="datetimeFigureOut">
              <a:rPr lang="es-CO" smtClean="0"/>
              <a:t>24/08/2017</a:t>
            </a:fld>
            <a:endParaRPr lang="es-CO"/>
          </a:p>
        </p:txBody>
      </p:sp>
      <p:sp>
        <p:nvSpPr>
          <p:cNvPr id="4" name="Marcador de imagen de diapositiva 3"/>
          <p:cNvSpPr>
            <a:spLocks noGrp="1" noRot="1" noChangeAspect="1"/>
          </p:cNvSpPr>
          <p:nvPr>
            <p:ph type="sldImg" idx="2"/>
          </p:nvPr>
        </p:nvSpPr>
        <p:spPr>
          <a:xfrm>
            <a:off x="3538538" y="946150"/>
            <a:ext cx="3603625" cy="2554288"/>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068388" y="3643313"/>
            <a:ext cx="8543925" cy="297973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7189788"/>
            <a:ext cx="4627563" cy="379412"/>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6049963" y="7189788"/>
            <a:ext cx="4627562" cy="379412"/>
          </a:xfrm>
          <a:prstGeom prst="rect">
            <a:avLst/>
          </a:prstGeom>
        </p:spPr>
        <p:txBody>
          <a:bodyPr vert="horz" lIns="91440" tIns="45720" rIns="91440" bIns="45720" rtlCol="0" anchor="b"/>
          <a:lstStyle>
            <a:lvl1pPr algn="r">
              <a:defRPr sz="1200"/>
            </a:lvl1pPr>
          </a:lstStyle>
          <a:p>
            <a:fld id="{0E1523F8-6CC1-45D0-B3F4-0DBCBA86E68C}" type="slidenum">
              <a:rPr lang="es-CO" smtClean="0"/>
              <a:t>‹Nº›</a:t>
            </a:fld>
            <a:endParaRPr lang="es-CO"/>
          </a:p>
        </p:txBody>
      </p:sp>
    </p:spTree>
    <p:extLst>
      <p:ext uri="{BB962C8B-B14F-4D97-AF65-F5344CB8AC3E}">
        <p14:creationId xmlns:p14="http://schemas.microsoft.com/office/powerpoint/2010/main" val="397703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E1523F8-6CC1-45D0-B3F4-0DBCBA86E68C}" type="slidenum">
              <a:rPr lang="es-CO" smtClean="0"/>
              <a:t>2</a:t>
            </a:fld>
            <a:endParaRPr lang="es-CO"/>
          </a:p>
        </p:txBody>
      </p:sp>
    </p:spTree>
    <p:extLst>
      <p:ext uri="{BB962C8B-B14F-4D97-AF65-F5344CB8AC3E}">
        <p14:creationId xmlns:p14="http://schemas.microsoft.com/office/powerpoint/2010/main" val="335390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1909" y="2346452"/>
            <a:ext cx="9088310" cy="1589531"/>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603819" y="4238752"/>
            <a:ext cx="7484490" cy="18923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8/24/2017</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8/24/2017</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347300" y="2451390"/>
            <a:ext cx="3988684" cy="444819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506446" y="1740916"/>
            <a:ext cx="4651076" cy="4995672"/>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8/24/2017</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8/24/2017</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8/24/2017</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7300" y="814058"/>
            <a:ext cx="9997528" cy="378003"/>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347300" y="2169592"/>
            <a:ext cx="9997528" cy="4551724"/>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635324" y="7039356"/>
            <a:ext cx="3421481" cy="37846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06" y="7039356"/>
            <a:ext cx="2459189" cy="37846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8/24/2017</a:t>
            </a:fld>
            <a:endParaRPr lang="en-US" smtClean="0"/>
          </a:p>
        </p:txBody>
      </p:sp>
      <p:sp>
        <p:nvSpPr>
          <p:cNvPr id="6" name="Holder 6"/>
          <p:cNvSpPr>
            <a:spLocks noGrp="1"/>
          </p:cNvSpPr>
          <p:nvPr>
            <p:ph type="sldNum" sz="quarter" idx="7"/>
          </p:nvPr>
        </p:nvSpPr>
        <p:spPr>
          <a:xfrm>
            <a:off x="7698333" y="7039356"/>
            <a:ext cx="2459189" cy="37846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osint2013@gmail.com" TargetMode="External"/><Relationship Id="rId2" Type="http://schemas.openxmlformats.org/officeDocument/2006/relationships/hyperlink" Target="http://www.aosinternational.us/" TargetMode="Externa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3" name="object 3"/>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5" name="object 5"/>
          <p:cNvSpPr/>
          <p:nvPr/>
        </p:nvSpPr>
        <p:spPr>
          <a:xfrm>
            <a:off x="0" y="12"/>
            <a:ext cx="10692003" cy="7559992"/>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5004003" y="0"/>
            <a:ext cx="5687999" cy="7560005"/>
          </a:xfrm>
          <a:custGeom>
            <a:avLst/>
            <a:gdLst/>
            <a:ahLst/>
            <a:cxnLst/>
            <a:rect l="l" t="t" r="r" b="b"/>
            <a:pathLst>
              <a:path w="5687999" h="7560005">
                <a:moveTo>
                  <a:pt x="0" y="7560005"/>
                </a:moveTo>
                <a:lnTo>
                  <a:pt x="5687999" y="7560005"/>
                </a:lnTo>
                <a:lnTo>
                  <a:pt x="5687999" y="0"/>
                </a:lnTo>
                <a:lnTo>
                  <a:pt x="0" y="0"/>
                </a:lnTo>
                <a:lnTo>
                  <a:pt x="0" y="7560005"/>
                </a:lnTo>
                <a:close/>
              </a:path>
            </a:pathLst>
          </a:custGeom>
          <a:solidFill>
            <a:srgbClr val="144E8C"/>
          </a:solidFill>
        </p:spPr>
        <p:txBody>
          <a:bodyPr wrap="square" lIns="0" tIns="0" rIns="0" bIns="0" rtlCol="0">
            <a:noAutofit/>
          </a:bodyPr>
          <a:lstStyle/>
          <a:p>
            <a:endParaRPr/>
          </a:p>
        </p:txBody>
      </p:sp>
      <p:sp>
        <p:nvSpPr>
          <p:cNvPr id="8" name="object 8"/>
          <p:cNvSpPr txBox="1"/>
          <p:nvPr/>
        </p:nvSpPr>
        <p:spPr>
          <a:xfrm>
            <a:off x="5333300" y="203200"/>
            <a:ext cx="4975187" cy="1558970"/>
          </a:xfrm>
          <a:prstGeom prst="rect">
            <a:avLst/>
          </a:prstGeom>
        </p:spPr>
        <p:txBody>
          <a:bodyPr vert="horz" wrap="square" lIns="0" tIns="0" rIns="0" bIns="0" rtlCol="0">
            <a:noAutofit/>
          </a:bodyPr>
          <a:lstStyle/>
          <a:p>
            <a:pPr marL="12700" marR="12700">
              <a:lnSpc>
                <a:spcPct val="100000"/>
              </a:lnSpc>
            </a:pPr>
            <a:r>
              <a:rPr lang="es-CO" sz="2400" dirty="0">
                <a:solidFill>
                  <a:schemeClr val="bg1"/>
                </a:solidFill>
                <a:latin typeface="Arial" panose="020B0604020202020204" pitchFamily="34" charset="0"/>
                <a:cs typeface="Arial" panose="020B0604020202020204" pitchFamily="34" charset="0"/>
              </a:rPr>
              <a:t>Volver a lo básico: cómo las instituciones financieras pueden optimizar eficazmente su proceso de ventas </a:t>
            </a:r>
            <a:r>
              <a:rPr lang="es-CO" sz="2400" dirty="0" smtClean="0">
                <a:solidFill>
                  <a:schemeClr val="bg1"/>
                </a:solidFill>
                <a:latin typeface="Arial" panose="020B0604020202020204" pitchFamily="34" charset="0"/>
                <a:cs typeface="Arial" panose="020B0604020202020204" pitchFamily="34" charset="0"/>
              </a:rPr>
              <a:t>corporativas</a:t>
            </a:r>
            <a:endParaRPr sz="2400" dirty="0">
              <a:solidFill>
                <a:schemeClr val="bg1"/>
              </a:solidFill>
              <a:latin typeface="Arial" panose="020B0604020202020204" pitchFamily="34" charset="0"/>
              <a:cs typeface="Arial" panose="020B0604020202020204" pitchFamily="34" charset="0"/>
            </a:endParaRPr>
          </a:p>
        </p:txBody>
      </p:sp>
      <p:sp>
        <p:nvSpPr>
          <p:cNvPr id="9" name="object 9"/>
          <p:cNvSpPr/>
          <p:nvPr/>
        </p:nvSpPr>
        <p:spPr>
          <a:xfrm>
            <a:off x="5346000" y="2122185"/>
            <a:ext cx="1538998" cy="0"/>
          </a:xfrm>
          <a:custGeom>
            <a:avLst/>
            <a:gdLst/>
            <a:ahLst/>
            <a:cxnLst/>
            <a:rect l="l" t="t" r="r" b="b"/>
            <a:pathLst>
              <a:path w="1538998">
                <a:moveTo>
                  <a:pt x="0" y="0"/>
                </a:moveTo>
                <a:lnTo>
                  <a:pt x="1538998" y="0"/>
                </a:lnTo>
              </a:path>
            </a:pathLst>
          </a:custGeom>
          <a:ln w="25400">
            <a:solidFill>
              <a:srgbClr val="FFFFFF"/>
            </a:solidFill>
          </a:ln>
        </p:spPr>
        <p:txBody>
          <a:bodyPr wrap="square" lIns="0" tIns="0" rIns="0" bIns="0" rtlCol="0">
            <a:noAutofit/>
          </a:bodyPr>
          <a:lstStyle/>
          <a:p>
            <a:endParaRPr/>
          </a:p>
        </p:txBody>
      </p:sp>
      <p:sp>
        <p:nvSpPr>
          <p:cNvPr id="10" name="object 10"/>
          <p:cNvSpPr txBox="1"/>
          <p:nvPr/>
        </p:nvSpPr>
        <p:spPr>
          <a:xfrm>
            <a:off x="5333300" y="3576805"/>
            <a:ext cx="1346835" cy="254635"/>
          </a:xfrm>
          <a:prstGeom prst="rect">
            <a:avLst/>
          </a:prstGeom>
        </p:spPr>
        <p:txBody>
          <a:bodyPr vert="horz" wrap="square" lIns="0" tIns="0" rIns="0" bIns="0" rtlCol="0">
            <a:noAutofit/>
          </a:bodyPr>
          <a:lstStyle/>
          <a:p>
            <a:r>
              <a:rPr lang="es-CO" sz="1600" dirty="0">
                <a:solidFill>
                  <a:schemeClr val="bg1"/>
                </a:solidFill>
              </a:rPr>
              <a:t>Puntos clave:</a:t>
            </a:r>
          </a:p>
          <a:p>
            <a:r>
              <a:rPr lang="es-CO" sz="1600" dirty="0"/>
              <a:t/>
            </a:r>
            <a:br>
              <a:rPr lang="es-CO" sz="1600" dirty="0"/>
            </a:br>
            <a:endParaRPr sz="1600" dirty="0">
              <a:latin typeface="Arial"/>
              <a:cs typeface="Arial"/>
            </a:endParaRPr>
          </a:p>
        </p:txBody>
      </p:sp>
      <p:sp>
        <p:nvSpPr>
          <p:cNvPr id="11" name="object 11"/>
          <p:cNvSpPr txBox="1"/>
          <p:nvPr/>
        </p:nvSpPr>
        <p:spPr>
          <a:xfrm>
            <a:off x="5333300" y="4167304"/>
            <a:ext cx="765810" cy="2783205"/>
          </a:xfrm>
          <a:prstGeom prst="rect">
            <a:avLst/>
          </a:prstGeom>
        </p:spPr>
        <p:txBody>
          <a:bodyPr vert="horz" wrap="square" lIns="0" tIns="0" rIns="0" bIns="0" rtlCol="0">
            <a:noAutofit/>
          </a:bodyPr>
          <a:lstStyle/>
          <a:p>
            <a:pPr marL="12700">
              <a:lnSpc>
                <a:spcPct val="100000"/>
              </a:lnSpc>
            </a:pPr>
            <a:r>
              <a:rPr sz="5000" dirty="0" smtClean="0">
                <a:solidFill>
                  <a:srgbClr val="FFFFFF"/>
                </a:solidFill>
                <a:latin typeface="Arial"/>
                <a:cs typeface="Arial"/>
              </a:rPr>
              <a:t>01</a:t>
            </a:r>
            <a:endParaRPr sz="5000" dirty="0">
              <a:latin typeface="Arial"/>
              <a:cs typeface="Arial"/>
            </a:endParaRPr>
          </a:p>
          <a:p>
            <a:pPr>
              <a:lnSpc>
                <a:spcPts val="900"/>
              </a:lnSpc>
              <a:spcBef>
                <a:spcPts val="30"/>
              </a:spcBef>
            </a:pPr>
            <a:endParaRPr sz="900" dirty="0"/>
          </a:p>
          <a:p>
            <a:pPr>
              <a:lnSpc>
                <a:spcPts val="1000"/>
              </a:lnSpc>
            </a:pPr>
            <a:endParaRPr sz="1000" dirty="0"/>
          </a:p>
          <a:p>
            <a:pPr marL="12700">
              <a:lnSpc>
                <a:spcPct val="100000"/>
              </a:lnSpc>
            </a:pPr>
            <a:r>
              <a:rPr sz="5000" dirty="0" smtClean="0">
                <a:solidFill>
                  <a:srgbClr val="FFFFFF"/>
                </a:solidFill>
                <a:latin typeface="Arial"/>
                <a:cs typeface="Arial"/>
              </a:rPr>
              <a:t>02</a:t>
            </a:r>
            <a:endParaRPr sz="5000" dirty="0">
              <a:latin typeface="Arial"/>
              <a:cs typeface="Arial"/>
            </a:endParaRPr>
          </a:p>
          <a:p>
            <a:pPr>
              <a:lnSpc>
                <a:spcPts val="900"/>
              </a:lnSpc>
              <a:spcBef>
                <a:spcPts val="29"/>
              </a:spcBef>
            </a:pPr>
            <a:endParaRPr sz="900" dirty="0"/>
          </a:p>
          <a:p>
            <a:pPr>
              <a:lnSpc>
                <a:spcPts val="1000"/>
              </a:lnSpc>
            </a:pPr>
            <a:endParaRPr sz="1000" dirty="0"/>
          </a:p>
          <a:p>
            <a:pPr marL="46990">
              <a:lnSpc>
                <a:spcPct val="100000"/>
              </a:lnSpc>
            </a:pPr>
            <a:r>
              <a:rPr sz="5000" dirty="0" smtClean="0">
                <a:solidFill>
                  <a:srgbClr val="FFFFFF"/>
                </a:solidFill>
                <a:latin typeface="Arial"/>
                <a:cs typeface="Arial"/>
              </a:rPr>
              <a:t>03</a:t>
            </a:r>
            <a:endParaRPr sz="5000" dirty="0">
              <a:latin typeface="Arial"/>
              <a:cs typeface="Arial"/>
            </a:endParaRPr>
          </a:p>
        </p:txBody>
      </p:sp>
      <p:sp>
        <p:nvSpPr>
          <p:cNvPr id="12" name="object 12"/>
          <p:cNvSpPr txBox="1"/>
          <p:nvPr/>
        </p:nvSpPr>
        <p:spPr>
          <a:xfrm>
            <a:off x="6414514" y="4353474"/>
            <a:ext cx="2974975" cy="407670"/>
          </a:xfrm>
          <a:prstGeom prst="rect">
            <a:avLst/>
          </a:prstGeom>
        </p:spPr>
        <p:txBody>
          <a:bodyPr vert="horz" wrap="square" lIns="0" tIns="0" rIns="0" bIns="0" rtlCol="0">
            <a:noAutofit/>
          </a:bodyPr>
          <a:lstStyle/>
          <a:p>
            <a:pPr marL="12700" marR="12700">
              <a:lnSpc>
                <a:spcPct val="100000"/>
              </a:lnSpc>
            </a:pPr>
            <a:r>
              <a:rPr lang="es-CO" sz="1400" dirty="0">
                <a:solidFill>
                  <a:schemeClr val="bg1"/>
                </a:solidFill>
              </a:rPr>
              <a:t>Fundamentos para automatizar el proceso de gestión de ventas corporativas </a:t>
            </a:r>
            <a:endParaRPr sz="1300" dirty="0">
              <a:solidFill>
                <a:schemeClr val="bg1"/>
              </a:solidFill>
              <a:latin typeface="Arial"/>
              <a:cs typeface="Arial"/>
            </a:endParaRPr>
          </a:p>
        </p:txBody>
      </p:sp>
      <p:sp>
        <p:nvSpPr>
          <p:cNvPr id="13" name="object 13"/>
          <p:cNvSpPr txBox="1"/>
          <p:nvPr/>
        </p:nvSpPr>
        <p:spPr>
          <a:xfrm>
            <a:off x="6441591" y="5360254"/>
            <a:ext cx="2456180" cy="407670"/>
          </a:xfrm>
          <a:prstGeom prst="rect">
            <a:avLst/>
          </a:prstGeom>
        </p:spPr>
        <p:txBody>
          <a:bodyPr vert="horz" wrap="square" lIns="0" tIns="0" rIns="0" bIns="0" rtlCol="0">
            <a:noAutofit/>
          </a:bodyPr>
          <a:lstStyle/>
          <a:p>
            <a:pPr marL="12700" marR="12700"/>
            <a:r>
              <a:rPr lang="es-CO" sz="1400" dirty="0">
                <a:solidFill>
                  <a:schemeClr val="bg1"/>
                </a:solidFill>
              </a:rPr>
              <a:t>Como debe lucir el canal ideal para ventas corporativas </a:t>
            </a:r>
          </a:p>
          <a:p>
            <a:pPr marL="12700" marR="12700">
              <a:lnSpc>
                <a:spcPct val="100000"/>
              </a:lnSpc>
            </a:pPr>
            <a:endParaRPr sz="1300" dirty="0">
              <a:latin typeface="Arial"/>
              <a:cs typeface="Arial"/>
            </a:endParaRPr>
          </a:p>
        </p:txBody>
      </p:sp>
      <p:sp>
        <p:nvSpPr>
          <p:cNvPr id="14" name="object 14"/>
          <p:cNvSpPr txBox="1"/>
          <p:nvPr/>
        </p:nvSpPr>
        <p:spPr>
          <a:xfrm>
            <a:off x="6441591" y="6367034"/>
            <a:ext cx="2795905" cy="308610"/>
          </a:xfrm>
          <a:prstGeom prst="rect">
            <a:avLst/>
          </a:prstGeom>
        </p:spPr>
        <p:txBody>
          <a:bodyPr vert="horz" wrap="square" lIns="0" tIns="0" rIns="0" bIns="0" rtlCol="0">
            <a:noAutofit/>
          </a:bodyPr>
          <a:lstStyle/>
          <a:p>
            <a:pPr>
              <a:spcAft>
                <a:spcPts val="0"/>
              </a:spcAft>
            </a:pPr>
            <a:r>
              <a:rPr lang="es-CO" sz="1300" dirty="0">
                <a:solidFill>
                  <a:schemeClr val="bg1"/>
                </a:solidFill>
                <a:latin typeface="Calibri" panose="020F0502020204030204" pitchFamily="34" charset="0"/>
                <a:ea typeface="Calibri" panose="020F0502020204030204" pitchFamily="34" charset="0"/>
                <a:cs typeface="Arial" panose="020B0604020202020204" pitchFamily="34" charset="0"/>
              </a:rPr>
              <a:t>Hitos para cada etapa del proceso de ventas</a:t>
            </a:r>
            <a:endParaRPr lang="es-CO" sz="1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12700">
              <a:lnSpc>
                <a:spcPct val="100000"/>
              </a:lnSpc>
            </a:pPr>
            <a:endParaRPr sz="1300" dirty="0">
              <a:latin typeface="Arial"/>
              <a:cs typeface="Arial"/>
            </a:endParaRPr>
          </a:p>
        </p:txBody>
      </p:sp>
      <p:sp>
        <p:nvSpPr>
          <p:cNvPr id="15" name="object 15"/>
          <p:cNvSpPr txBox="1"/>
          <p:nvPr/>
        </p:nvSpPr>
        <p:spPr>
          <a:xfrm>
            <a:off x="5333300" y="2492079"/>
            <a:ext cx="4728210" cy="270510"/>
          </a:xfrm>
          <a:prstGeom prst="rect">
            <a:avLst/>
          </a:prstGeom>
        </p:spPr>
        <p:txBody>
          <a:bodyPr vert="horz" wrap="square" lIns="0" tIns="0" rIns="0" bIns="0" rtlCol="0">
            <a:noAutofit/>
          </a:bodyPr>
          <a:lstStyle/>
          <a:p>
            <a:pPr marL="12700">
              <a:lnSpc>
                <a:spcPct val="100000"/>
              </a:lnSpc>
            </a:pPr>
            <a:r>
              <a:rPr lang="es-CO" sz="1600" dirty="0">
                <a:solidFill>
                  <a:schemeClr val="bg1"/>
                </a:solidFill>
                <a:latin typeface="Arial" panose="020B0604020202020204" pitchFamily="34" charset="0"/>
                <a:cs typeface="Arial" panose="020B0604020202020204" pitchFamily="34" charset="0"/>
              </a:rPr>
              <a:t>Fundamentos para direccionar un comportamiento de ventas </a:t>
            </a:r>
            <a:r>
              <a:rPr lang="es-CO" sz="1600" dirty="0" smtClean="0">
                <a:solidFill>
                  <a:schemeClr val="bg1"/>
                </a:solidFill>
                <a:latin typeface="Arial" panose="020B0604020202020204" pitchFamily="34" charset="0"/>
                <a:cs typeface="Arial" panose="020B0604020202020204" pitchFamily="34" charset="0"/>
              </a:rPr>
              <a:t>exitoso</a:t>
            </a:r>
            <a:endParaRPr sz="1700" dirty="0">
              <a:solidFill>
                <a:schemeClr val="bg1"/>
              </a:solidFill>
              <a:latin typeface="Arial" panose="020B0604020202020204" pitchFamily="34" charset="0"/>
              <a:cs typeface="Arial" panose="020B0604020202020204" pitchFamily="34" charset="0"/>
            </a:endParaRPr>
          </a:p>
        </p:txBody>
      </p:sp>
      <p:sp>
        <p:nvSpPr>
          <p:cNvPr id="16" name="object 16"/>
          <p:cNvSpPr/>
          <p:nvPr/>
        </p:nvSpPr>
        <p:spPr>
          <a:xfrm>
            <a:off x="253800" y="415810"/>
            <a:ext cx="1168193" cy="242023"/>
          </a:xfrm>
          <a:prstGeom prst="rect">
            <a:avLst/>
          </a:prstGeom>
          <a:blipFill>
            <a:blip r:embed="rId3"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49830" y="327390"/>
            <a:ext cx="194945"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10</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p:nvPr/>
        </p:nvSpPr>
        <p:spPr>
          <a:xfrm>
            <a:off x="6459345" y="3003924"/>
            <a:ext cx="2585999" cy="911999"/>
          </a:xfrm>
          <a:custGeom>
            <a:avLst/>
            <a:gdLst/>
            <a:ahLst/>
            <a:cxnLst/>
            <a:rect l="l" t="t" r="r" b="b"/>
            <a:pathLst>
              <a:path w="2585999" h="911999">
                <a:moveTo>
                  <a:pt x="0" y="911999"/>
                </a:moveTo>
                <a:lnTo>
                  <a:pt x="2585999" y="911999"/>
                </a:lnTo>
                <a:lnTo>
                  <a:pt x="2585999" y="0"/>
                </a:lnTo>
                <a:lnTo>
                  <a:pt x="0" y="0"/>
                </a:lnTo>
                <a:lnTo>
                  <a:pt x="0" y="911999"/>
                </a:lnTo>
                <a:close/>
              </a:path>
            </a:pathLst>
          </a:custGeom>
          <a:solidFill>
            <a:srgbClr val="84D5F7"/>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0" rIns="0" bIns="0" rtlCol="0">
            <a:noAutofit/>
          </a:bodyPr>
          <a:lstStyle/>
          <a:p>
            <a:pPr marL="12700">
              <a:lnSpc>
                <a:spcPts val="2975"/>
              </a:lnSpc>
            </a:pPr>
            <a:r>
              <a:rPr lang="es-CO" sz="2800" dirty="0" smtClean="0">
                <a:solidFill>
                  <a:schemeClr val="accent6">
                    <a:lumMod val="75000"/>
                  </a:schemeClr>
                </a:solidFill>
              </a:rPr>
              <a:t>8</a:t>
            </a:r>
            <a:r>
              <a:rPr lang="es-CO" sz="2800" dirty="0">
                <a:solidFill>
                  <a:schemeClr val="accent6">
                    <a:lumMod val="75000"/>
                  </a:schemeClr>
                </a:solidFill>
              </a:rPr>
              <a:t>. Cierre</a:t>
            </a:r>
            <a:r>
              <a:rPr lang="es-CO" sz="2800" dirty="0"/>
              <a:t/>
            </a:r>
            <a:br>
              <a:rPr lang="es-CO" sz="2800" dirty="0"/>
            </a:br>
            <a:endParaRPr sz="2500" dirty="0">
              <a:latin typeface="Arial"/>
              <a:cs typeface="Arial"/>
            </a:endParaRPr>
          </a:p>
        </p:txBody>
      </p:sp>
      <p:sp>
        <p:nvSpPr>
          <p:cNvPr id="8" name="object 8"/>
          <p:cNvSpPr txBox="1"/>
          <p:nvPr/>
        </p:nvSpPr>
        <p:spPr>
          <a:xfrm>
            <a:off x="347300" y="1382083"/>
            <a:ext cx="6808470" cy="547370"/>
          </a:xfrm>
          <a:prstGeom prst="rect">
            <a:avLst/>
          </a:prstGeom>
        </p:spPr>
        <p:txBody>
          <a:bodyPr vert="horz" wrap="square" lIns="0" tIns="0" rIns="0" bIns="0" rtlCol="0">
            <a:noAutofit/>
          </a:bodyPr>
          <a:lstStyle/>
          <a:p>
            <a:pPr marL="12700" marR="12700">
              <a:lnSpc>
                <a:spcPct val="100000"/>
              </a:lnSpc>
            </a:pPr>
            <a:r>
              <a:rPr lang="es-CO" sz="1400" dirty="0" smtClean="0"/>
              <a:t>Cuando </a:t>
            </a:r>
            <a:r>
              <a:rPr lang="es-CO" sz="1400" dirty="0"/>
              <a:t>llega el momento de cerrar la venta, la oportunidad es tanto una victoria, como una pérdida, una oportunidad reencaminada o un negocio rechazado</a:t>
            </a:r>
            <a:r>
              <a:rPr lang="es-CO" sz="1400" dirty="0" smtClean="0"/>
              <a:t>.</a:t>
            </a:r>
            <a:endParaRPr sz="1400" dirty="0">
              <a:latin typeface="Arial"/>
              <a:cs typeface="Arial"/>
            </a:endParaRPr>
          </a:p>
        </p:txBody>
      </p:sp>
      <p:sp>
        <p:nvSpPr>
          <p:cNvPr id="9" name="object 9"/>
          <p:cNvSpPr txBox="1"/>
          <p:nvPr/>
        </p:nvSpPr>
        <p:spPr>
          <a:xfrm>
            <a:off x="347300" y="2225890"/>
            <a:ext cx="2478450" cy="4343400"/>
          </a:xfrm>
          <a:prstGeom prst="rect">
            <a:avLst/>
          </a:prstGeom>
        </p:spPr>
        <p:txBody>
          <a:bodyPr vert="horz" wrap="square" lIns="0" tIns="0" rIns="0" bIns="0" rtlCol="0">
            <a:noAutofit/>
          </a:bodyPr>
          <a:lstStyle/>
          <a:p>
            <a:r>
              <a:rPr lang="es-CO" sz="1200" dirty="0" smtClean="0"/>
              <a:t>La </a:t>
            </a:r>
            <a:r>
              <a:rPr lang="es-CO" sz="1200" dirty="0"/>
              <a:t>acción más importante en esta etapa es evaluar los resultados. </a:t>
            </a:r>
            <a:r>
              <a:rPr lang="es-CO" sz="1200" dirty="0" smtClean="0"/>
              <a:t>El cierre del negocio se </a:t>
            </a:r>
            <a:r>
              <a:rPr lang="es-CO" sz="1200" dirty="0"/>
              <a:t>celebra </a:t>
            </a:r>
            <a:r>
              <a:rPr lang="es-CO" sz="1200" dirty="0" smtClean="0"/>
              <a:t>analizando las  </a:t>
            </a:r>
            <a:r>
              <a:rPr lang="es-CO" sz="1200" dirty="0"/>
              <a:t>razones del éxito </a:t>
            </a:r>
            <a:r>
              <a:rPr lang="es-CO" sz="1200" dirty="0" smtClean="0"/>
              <a:t>a través  </a:t>
            </a:r>
            <a:r>
              <a:rPr lang="es-CO" sz="1200" dirty="0"/>
              <a:t>de </a:t>
            </a:r>
            <a:r>
              <a:rPr lang="es-CO" sz="1200" dirty="0" smtClean="0"/>
              <a:t>los motivos por los cuales la </a:t>
            </a:r>
            <a:r>
              <a:rPr lang="es-CO" sz="1200" dirty="0"/>
              <a:t>empresa fue </a:t>
            </a:r>
            <a:r>
              <a:rPr lang="es-CO" sz="1200" dirty="0" smtClean="0"/>
              <a:t>seleccionada y  por las estrategias de </a:t>
            </a:r>
            <a:r>
              <a:rPr lang="es-CO" sz="1200" dirty="0"/>
              <a:t>v</a:t>
            </a:r>
            <a:r>
              <a:rPr lang="es-CO" sz="1200" dirty="0" smtClean="0"/>
              <a:t>entas que fueron exitosas. </a:t>
            </a:r>
            <a:r>
              <a:rPr lang="es-CO" sz="1200" dirty="0"/>
              <a:t>El siguiente paso es asegurar la transición del negocio </a:t>
            </a:r>
            <a:r>
              <a:rPr lang="es-CO" sz="1200" dirty="0" smtClean="0"/>
              <a:t>a través de los  back office.</a:t>
            </a:r>
          </a:p>
          <a:p>
            <a:r>
              <a:rPr lang="es-CO" sz="1200" dirty="0"/>
              <a:t> </a:t>
            </a:r>
          </a:p>
          <a:p>
            <a:r>
              <a:rPr lang="es-CO" sz="1200" dirty="0"/>
              <a:t>Cuando un gerente de ventas pierde un acuerdo, es </a:t>
            </a:r>
            <a:r>
              <a:rPr lang="es-CO" sz="1200" dirty="0" smtClean="0"/>
              <a:t>importante </a:t>
            </a:r>
            <a:r>
              <a:rPr lang="es-CO" sz="1200" dirty="0"/>
              <a:t>saber el por qué. </a:t>
            </a:r>
            <a:r>
              <a:rPr lang="es-CO" sz="1200" dirty="0" smtClean="0"/>
              <a:t>Una plataforma </a:t>
            </a:r>
            <a:r>
              <a:rPr lang="es-CO" sz="1200" dirty="0"/>
              <a:t>de ventas puede aprender de los errores observando los datos que se registran con precisión en el CRM. Debe ser obligatorio para cada gerente registrar una razón </a:t>
            </a:r>
            <a:r>
              <a:rPr lang="es-CO" sz="1200" dirty="0" smtClean="0"/>
              <a:t> de perdida  por </a:t>
            </a:r>
            <a:r>
              <a:rPr lang="es-CO" sz="1200" dirty="0"/>
              <a:t>cada </a:t>
            </a:r>
            <a:r>
              <a:rPr lang="es-CO" sz="1200" dirty="0" smtClean="0"/>
              <a:t>oportunidad no cerrada. </a:t>
            </a:r>
            <a:r>
              <a:rPr lang="es-CO" sz="1200" dirty="0"/>
              <a:t>Esta retroalimentación es vital para otros departamentos como marketing o desarrollo de negocios para solucionar rápidamente posibles problemas o para revisar mensajes de marketing.</a:t>
            </a:r>
          </a:p>
          <a:p>
            <a:pPr marL="12700" marR="12700">
              <a:lnSpc>
                <a:spcPct val="100000"/>
              </a:lnSpc>
            </a:pPr>
            <a:endParaRPr sz="1000" dirty="0">
              <a:latin typeface="Arial"/>
              <a:cs typeface="Arial"/>
            </a:endParaRPr>
          </a:p>
        </p:txBody>
      </p:sp>
      <p:sp>
        <p:nvSpPr>
          <p:cNvPr id="12" name="object 12"/>
          <p:cNvSpPr txBox="1"/>
          <p:nvPr/>
        </p:nvSpPr>
        <p:spPr>
          <a:xfrm>
            <a:off x="3130550" y="2225890"/>
            <a:ext cx="2743200" cy="3505200"/>
          </a:xfrm>
          <a:prstGeom prst="rect">
            <a:avLst/>
          </a:prstGeom>
        </p:spPr>
        <p:txBody>
          <a:bodyPr vert="horz" wrap="square" lIns="0" tIns="0" rIns="0" bIns="0" rtlCol="0">
            <a:noAutofit/>
          </a:bodyPr>
          <a:lstStyle/>
          <a:p>
            <a:r>
              <a:rPr lang="es-CO" sz="1200" dirty="0" smtClean="0"/>
              <a:t>Finalmente</a:t>
            </a:r>
            <a:r>
              <a:rPr lang="es-CO" sz="1200" dirty="0"/>
              <a:t>, las oportunidades podrían ser reencaminadas o rechazadas. En el caso del rechazo, el análisis de las cosas que salieron mal ayuda a mantener el registro correcto y tener mejores bases para los éxitos futuros. </a:t>
            </a:r>
            <a:r>
              <a:rPr lang="es-CO" sz="1200" dirty="0" smtClean="0"/>
              <a:t>En el caso cuando la oportunidad es rencaminada, se realizará nuevamente el </a:t>
            </a:r>
            <a:r>
              <a:rPr lang="es-CO" sz="1200" dirty="0" err="1" smtClean="0"/>
              <a:t>funnel</a:t>
            </a:r>
            <a:r>
              <a:rPr lang="es-CO" sz="1200" dirty="0" smtClean="0"/>
              <a:t> de ventas , empezando por el </a:t>
            </a:r>
            <a:r>
              <a:rPr lang="es-CO" sz="1200" dirty="0" err="1" smtClean="0"/>
              <a:t>check</a:t>
            </a:r>
            <a:r>
              <a:rPr lang="es-CO" sz="1200" dirty="0" smtClean="0"/>
              <a:t> BANT.  Los procesos anteriores  tienen </a:t>
            </a:r>
            <a:r>
              <a:rPr lang="es-CO" sz="1200" dirty="0"/>
              <a:t>que ser </a:t>
            </a:r>
            <a:r>
              <a:rPr lang="es-CO" sz="1200" dirty="0" smtClean="0"/>
              <a:t>claros, sólidos </a:t>
            </a:r>
            <a:r>
              <a:rPr lang="es-CO" sz="1200" dirty="0"/>
              <a:t>y </a:t>
            </a:r>
            <a:r>
              <a:rPr lang="es-CO" sz="1200" dirty="0" smtClean="0"/>
              <a:t>trabajables </a:t>
            </a:r>
            <a:r>
              <a:rPr lang="es-CO" sz="1200" dirty="0"/>
              <a:t>a medida que nos </a:t>
            </a:r>
            <a:r>
              <a:rPr lang="es-CO" sz="1200" dirty="0" smtClean="0"/>
              <a:t>dirigimos  </a:t>
            </a:r>
            <a:r>
              <a:rPr lang="es-CO" sz="1200" dirty="0"/>
              <a:t>hacia las conclusiones.</a:t>
            </a:r>
          </a:p>
          <a:p>
            <a:r>
              <a:rPr lang="es-CO" sz="1000" dirty="0"/>
              <a:t/>
            </a:r>
            <a:br>
              <a:rPr lang="es-CO" sz="1000" dirty="0"/>
            </a:br>
            <a:endParaRPr sz="1000" dirty="0">
              <a:latin typeface="Arial"/>
              <a:cs typeface="Arial"/>
            </a:endParaRPr>
          </a:p>
        </p:txBody>
      </p:sp>
      <p:sp>
        <p:nvSpPr>
          <p:cNvPr id="14" name="object 14"/>
          <p:cNvSpPr/>
          <p:nvPr/>
        </p:nvSpPr>
        <p:spPr>
          <a:xfrm>
            <a:off x="6296882" y="2794580"/>
            <a:ext cx="2602307" cy="1030930"/>
          </a:xfrm>
          <a:custGeom>
            <a:avLst/>
            <a:gdLst/>
            <a:ahLst/>
            <a:cxnLst/>
            <a:rect l="l" t="t" r="r" b="b"/>
            <a:pathLst>
              <a:path w="2585999" h="911999">
                <a:moveTo>
                  <a:pt x="0" y="911999"/>
                </a:moveTo>
                <a:lnTo>
                  <a:pt x="2585999" y="911999"/>
                </a:lnTo>
                <a:lnTo>
                  <a:pt x="2585999" y="0"/>
                </a:lnTo>
                <a:lnTo>
                  <a:pt x="0" y="0"/>
                </a:lnTo>
                <a:lnTo>
                  <a:pt x="0" y="911999"/>
                </a:lnTo>
                <a:close/>
              </a:path>
            </a:pathLst>
          </a:custGeom>
          <a:solidFill>
            <a:srgbClr val="00AEEF"/>
          </a:solidFill>
        </p:spPr>
        <p:txBody>
          <a:bodyPr wrap="square" lIns="0" tIns="0" rIns="0" bIns="0" rtlCol="0">
            <a:noAutofit/>
          </a:bodyPr>
          <a:lstStyle/>
          <a:p>
            <a:endParaRPr/>
          </a:p>
        </p:txBody>
      </p:sp>
      <p:sp>
        <p:nvSpPr>
          <p:cNvPr id="15" name="object 15"/>
          <p:cNvSpPr txBox="1"/>
          <p:nvPr/>
        </p:nvSpPr>
        <p:spPr>
          <a:xfrm>
            <a:off x="6403919" y="2866205"/>
            <a:ext cx="2388235" cy="743585"/>
          </a:xfrm>
          <a:prstGeom prst="rect">
            <a:avLst/>
          </a:prstGeom>
        </p:spPr>
        <p:txBody>
          <a:bodyPr vert="horz" wrap="square" lIns="0" tIns="0" rIns="0" bIns="0" rtlCol="0">
            <a:noAutofit/>
          </a:bodyPr>
          <a:lstStyle/>
          <a:p>
            <a:pPr marL="12700" marR="12700" algn="just"/>
            <a:r>
              <a:rPr lang="es-CO" sz="1200" dirty="0" smtClean="0">
                <a:solidFill>
                  <a:schemeClr val="bg1"/>
                </a:solidFill>
              </a:rPr>
              <a:t>En </a:t>
            </a:r>
            <a:r>
              <a:rPr lang="es-CO" sz="1200" dirty="0">
                <a:solidFill>
                  <a:schemeClr val="bg1"/>
                </a:solidFill>
              </a:rPr>
              <a:t>esta etapa, es imprescindible evaluar el desempeño </a:t>
            </a:r>
            <a:r>
              <a:rPr lang="es-CO" sz="1200" dirty="0" smtClean="0">
                <a:solidFill>
                  <a:schemeClr val="bg1"/>
                </a:solidFill>
              </a:rPr>
              <a:t>identificando </a:t>
            </a:r>
            <a:r>
              <a:rPr lang="es-CO" sz="1200" dirty="0">
                <a:solidFill>
                  <a:schemeClr val="bg1"/>
                </a:solidFill>
              </a:rPr>
              <a:t>los altibajos </a:t>
            </a:r>
            <a:r>
              <a:rPr lang="es-CO" sz="1200" dirty="0" smtClean="0">
                <a:solidFill>
                  <a:schemeClr val="bg1"/>
                </a:solidFill>
              </a:rPr>
              <a:t>de las estrategias de </a:t>
            </a:r>
            <a:r>
              <a:rPr lang="es-CO" sz="1200" dirty="0">
                <a:solidFill>
                  <a:schemeClr val="bg1"/>
                </a:solidFill>
              </a:rPr>
              <a:t>ventas en conjuntos de </a:t>
            </a:r>
            <a:r>
              <a:rPr lang="es-CO" sz="1200" dirty="0" smtClean="0">
                <a:solidFill>
                  <a:schemeClr val="bg1"/>
                </a:solidFill>
              </a:rPr>
              <a:t>la información  registrada.</a:t>
            </a:r>
            <a:endParaRPr lang="es-CO" sz="1200" dirty="0">
              <a:solidFill>
                <a:schemeClr val="bg1"/>
              </a:solidFill>
            </a:endParaRPr>
          </a:p>
          <a:p>
            <a:pPr marL="12700" marR="12700" algn="just">
              <a:lnSpc>
                <a:spcPct val="100000"/>
              </a:lnSpc>
            </a:pPr>
            <a:endParaRPr sz="1200" dirty="0">
              <a:solidFill>
                <a:schemeClr val="bg1"/>
              </a:solidFill>
              <a:latin typeface="Arial"/>
              <a:cs typeface="Arial"/>
            </a:endParaRPr>
          </a:p>
        </p:txBody>
      </p:sp>
      <p:sp>
        <p:nvSpPr>
          <p:cNvPr id="16" name="object 16"/>
          <p:cNvSpPr/>
          <p:nvPr/>
        </p:nvSpPr>
        <p:spPr>
          <a:xfrm>
            <a:off x="5568950" y="4394200"/>
            <a:ext cx="4366793" cy="2485377"/>
          </a:xfrm>
          <a:custGeom>
            <a:avLst/>
            <a:gdLst/>
            <a:ahLst/>
            <a:cxnLst/>
            <a:rect l="l" t="t" r="r" b="b"/>
            <a:pathLst>
              <a:path w="4389120" h="2542031">
                <a:moveTo>
                  <a:pt x="0" y="0"/>
                </a:moveTo>
                <a:lnTo>
                  <a:pt x="4389120" y="0"/>
                </a:lnTo>
                <a:lnTo>
                  <a:pt x="4389120" y="2542031"/>
                </a:lnTo>
                <a:lnTo>
                  <a:pt x="0" y="2542031"/>
                </a:lnTo>
                <a:lnTo>
                  <a:pt x="0" y="0"/>
                </a:lnTo>
                <a:close/>
              </a:path>
            </a:pathLst>
          </a:custGeom>
          <a:solidFill>
            <a:srgbClr val="231F20"/>
          </a:solidFill>
        </p:spPr>
        <p:txBody>
          <a:bodyPr wrap="square" lIns="0" tIns="0" rIns="0" bIns="0" rtlCol="0">
            <a:noAutofit/>
          </a:bodyPr>
          <a:lstStyle/>
          <a:p>
            <a:endParaRPr/>
          </a:p>
        </p:txBody>
      </p:sp>
      <p:sp>
        <p:nvSpPr>
          <p:cNvPr id="17" name="object 17"/>
          <p:cNvSpPr/>
          <p:nvPr/>
        </p:nvSpPr>
        <p:spPr>
          <a:xfrm>
            <a:off x="5647225" y="4466199"/>
            <a:ext cx="4210241" cy="2265574"/>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50" y="327390"/>
            <a:ext cx="10685780" cy="7232650"/>
          </a:xfrm>
          <a:prstGeom prst="rect">
            <a:avLst/>
          </a:prstGeom>
        </p:spPr>
        <p:txBody>
          <a:bodyPr vert="horz" wrap="square" lIns="0" tIns="0" rIns="0" bIns="0" rtlCol="0">
            <a:noAutofit/>
          </a:bodyPr>
          <a:lstStyle/>
          <a:p>
            <a:pPr marR="359410" algn="r">
              <a:lnSpc>
                <a:spcPct val="100000"/>
              </a:lnSpc>
            </a:pPr>
            <a:r>
              <a:rPr sz="1200" dirty="0" smtClean="0">
                <a:solidFill>
                  <a:srgbClr val="231F20"/>
                </a:solidFill>
                <a:latin typeface="Arial"/>
                <a:cs typeface="Arial"/>
              </a:rPr>
              <a:t>11</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p:nvPr/>
        </p:nvSpPr>
        <p:spPr>
          <a:xfrm>
            <a:off x="6350" y="12"/>
            <a:ext cx="10685640" cy="7559992"/>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0" y="0"/>
            <a:ext cx="10692003" cy="7560005"/>
          </a:xfrm>
          <a:custGeom>
            <a:avLst/>
            <a:gdLst/>
            <a:ahLst/>
            <a:cxnLst/>
            <a:rect l="l" t="t" r="r" b="b"/>
            <a:pathLst>
              <a:path w="10692003" h="7560005">
                <a:moveTo>
                  <a:pt x="0" y="7560005"/>
                </a:moveTo>
                <a:lnTo>
                  <a:pt x="10692003" y="7560005"/>
                </a:lnTo>
                <a:lnTo>
                  <a:pt x="10692003" y="0"/>
                </a:lnTo>
                <a:lnTo>
                  <a:pt x="0" y="0"/>
                </a:lnTo>
                <a:lnTo>
                  <a:pt x="0" y="7560005"/>
                </a:lnTo>
                <a:close/>
              </a:path>
            </a:pathLst>
          </a:custGeom>
          <a:solidFill>
            <a:srgbClr val="144E8C"/>
          </a:solidFill>
        </p:spPr>
        <p:txBody>
          <a:bodyPr wrap="square" lIns="0" tIns="0" rIns="0" bIns="0" rtlCol="0">
            <a:noAutofit/>
          </a:bodyPr>
          <a:lstStyle/>
          <a:p>
            <a:endParaRPr/>
          </a:p>
        </p:txBody>
      </p:sp>
      <p:sp>
        <p:nvSpPr>
          <p:cNvPr id="8" name="object 8"/>
          <p:cNvSpPr/>
          <p:nvPr/>
        </p:nvSpPr>
        <p:spPr>
          <a:xfrm>
            <a:off x="360000" y="360005"/>
            <a:ext cx="1281599" cy="265524"/>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txBox="1"/>
          <p:nvPr/>
        </p:nvSpPr>
        <p:spPr>
          <a:xfrm>
            <a:off x="347300" y="1017733"/>
            <a:ext cx="4688250" cy="908685"/>
          </a:xfrm>
          <a:prstGeom prst="rect">
            <a:avLst/>
          </a:prstGeom>
        </p:spPr>
        <p:txBody>
          <a:bodyPr vert="horz" wrap="square" lIns="0" tIns="0" rIns="0" bIns="0" rtlCol="0">
            <a:noAutofit/>
          </a:bodyPr>
          <a:lstStyle/>
          <a:p>
            <a:r>
              <a:rPr lang="es-CO" sz="6000" dirty="0" smtClean="0">
                <a:solidFill>
                  <a:schemeClr val="bg1"/>
                </a:solidFill>
              </a:rPr>
              <a:t>Conclusión</a:t>
            </a:r>
            <a:endParaRPr lang="es-CO" sz="6000" dirty="0">
              <a:solidFill>
                <a:schemeClr val="bg1"/>
              </a:solidFill>
            </a:endParaRPr>
          </a:p>
        </p:txBody>
      </p:sp>
      <p:sp>
        <p:nvSpPr>
          <p:cNvPr id="10" name="object 10"/>
          <p:cNvSpPr txBox="1"/>
          <p:nvPr/>
        </p:nvSpPr>
        <p:spPr>
          <a:xfrm>
            <a:off x="347300" y="2108200"/>
            <a:ext cx="5755050" cy="4795489"/>
          </a:xfrm>
          <a:prstGeom prst="rect">
            <a:avLst/>
          </a:prstGeom>
        </p:spPr>
        <p:txBody>
          <a:bodyPr vert="horz" wrap="square" lIns="0" tIns="0" rIns="0" bIns="0" rtlCol="0">
            <a:noAutofit/>
          </a:bodyPr>
          <a:lstStyle/>
          <a:p>
            <a:r>
              <a:rPr lang="es-CO" sz="1200" dirty="0">
                <a:solidFill>
                  <a:schemeClr val="bg1"/>
                </a:solidFill>
              </a:rPr>
              <a:t>Una vez establecidas las etapas de un canal de ventas a nivel </a:t>
            </a:r>
            <a:r>
              <a:rPr lang="es-CO" sz="1200" dirty="0" smtClean="0">
                <a:solidFill>
                  <a:schemeClr val="bg1"/>
                </a:solidFill>
              </a:rPr>
              <a:t>corporativo, </a:t>
            </a:r>
            <a:r>
              <a:rPr lang="es-CO" sz="1200" dirty="0">
                <a:solidFill>
                  <a:schemeClr val="bg1"/>
                </a:solidFill>
              </a:rPr>
              <a:t>las organizaciones pueden implementar una serie de recomendaciones resumidas para asegurar que su proceso siga siendo efectivo a través de un enfoque de mejora continua.</a:t>
            </a:r>
          </a:p>
          <a:p>
            <a:r>
              <a:rPr lang="es-CO" sz="1200" dirty="0">
                <a:solidFill>
                  <a:schemeClr val="bg1"/>
                </a:solidFill>
              </a:rPr>
              <a:t> </a:t>
            </a:r>
          </a:p>
          <a:p>
            <a:r>
              <a:rPr lang="es-CO" sz="1200" dirty="0" smtClean="0">
                <a:solidFill>
                  <a:schemeClr val="bg1"/>
                </a:solidFill>
              </a:rPr>
              <a:t>Estas son algunas </a:t>
            </a:r>
            <a:r>
              <a:rPr lang="es-CO" sz="1200" dirty="0">
                <a:solidFill>
                  <a:schemeClr val="bg1"/>
                </a:solidFill>
              </a:rPr>
              <a:t>reglas básicas para asegurar la correcta </a:t>
            </a:r>
            <a:r>
              <a:rPr lang="es-CO" sz="1200" dirty="0" smtClean="0">
                <a:solidFill>
                  <a:schemeClr val="bg1"/>
                </a:solidFill>
              </a:rPr>
              <a:t>difusión </a:t>
            </a:r>
            <a:r>
              <a:rPr lang="es-CO" sz="1200" dirty="0">
                <a:solidFill>
                  <a:schemeClr val="bg1"/>
                </a:solidFill>
              </a:rPr>
              <a:t>del proceso de ventas corporativas:</a:t>
            </a:r>
          </a:p>
          <a:p>
            <a:r>
              <a:rPr lang="es-CO" sz="1200" dirty="0">
                <a:solidFill>
                  <a:schemeClr val="bg1"/>
                </a:solidFill>
              </a:rPr>
              <a:t> </a:t>
            </a:r>
          </a:p>
          <a:p>
            <a:pPr marL="171450" lvl="0" indent="-171450">
              <a:buFont typeface="Arial" panose="020B0604020202020204" pitchFamily="34" charset="0"/>
              <a:buChar char="•"/>
            </a:pPr>
            <a:r>
              <a:rPr lang="es-CO" sz="1200" dirty="0">
                <a:solidFill>
                  <a:schemeClr val="bg1"/>
                </a:solidFill>
              </a:rPr>
              <a:t>Inspeccione periódicamente los procesos y busque </a:t>
            </a:r>
            <a:r>
              <a:rPr lang="es-CO" sz="1200" dirty="0" smtClean="0">
                <a:solidFill>
                  <a:schemeClr val="bg1"/>
                </a:solidFill>
              </a:rPr>
              <a:t>puntos propensos a errores , </a:t>
            </a:r>
            <a:r>
              <a:rPr lang="es-CO" sz="1200" dirty="0">
                <a:solidFill>
                  <a:schemeClr val="bg1"/>
                </a:solidFill>
              </a:rPr>
              <a:t>como el traspaso del negocio o la aprobación de precios especiales. Establezca las métricas apropiadas para medir la eficiencia del proceso.</a:t>
            </a:r>
          </a:p>
          <a:p>
            <a:r>
              <a:rPr lang="es-CO" sz="1200" dirty="0">
                <a:solidFill>
                  <a:schemeClr val="bg1"/>
                </a:solidFill>
              </a:rPr>
              <a:t> </a:t>
            </a:r>
          </a:p>
          <a:p>
            <a:pPr marL="171450" lvl="0" indent="-171450">
              <a:buFont typeface="Arial" panose="020B0604020202020204" pitchFamily="34" charset="0"/>
              <a:buChar char="•"/>
            </a:pPr>
            <a:r>
              <a:rPr lang="es-CO" sz="1200" dirty="0">
                <a:solidFill>
                  <a:schemeClr val="bg1"/>
                </a:solidFill>
              </a:rPr>
              <a:t>Identifique las mejores prácticas dentro de la organización y </a:t>
            </a:r>
            <a:r>
              <a:rPr lang="es-CO" sz="1200" dirty="0" smtClean="0">
                <a:solidFill>
                  <a:schemeClr val="bg1"/>
                </a:solidFill>
              </a:rPr>
              <a:t>distribúyalas de manera eficiente.</a:t>
            </a:r>
            <a:endParaRPr lang="es-CO" sz="1200" dirty="0">
              <a:solidFill>
                <a:schemeClr val="bg1"/>
              </a:solidFill>
            </a:endParaRPr>
          </a:p>
          <a:p>
            <a:r>
              <a:rPr lang="es-CO" sz="1200" dirty="0">
                <a:solidFill>
                  <a:schemeClr val="bg1"/>
                </a:solidFill>
              </a:rPr>
              <a:t> </a:t>
            </a:r>
          </a:p>
          <a:p>
            <a:pPr marL="171450" lvl="0" indent="-171450">
              <a:buFont typeface="Arial" panose="020B0604020202020204" pitchFamily="34" charset="0"/>
              <a:buChar char="•"/>
            </a:pPr>
            <a:r>
              <a:rPr lang="es-CO" sz="1200" dirty="0">
                <a:solidFill>
                  <a:schemeClr val="bg1"/>
                </a:solidFill>
              </a:rPr>
              <a:t>El proceso debe ser parte de los cursos de capacitación. Los gerentes y los supervisores deben ser entrenados en cómo proporcionar retroalimentación al negocio con base en los procesos, que deben ser revisados por lo menos una vez al año.</a:t>
            </a:r>
          </a:p>
          <a:p>
            <a:r>
              <a:rPr lang="es-CO" sz="1200" dirty="0">
                <a:solidFill>
                  <a:schemeClr val="bg1"/>
                </a:solidFill>
              </a:rPr>
              <a:t> </a:t>
            </a:r>
          </a:p>
          <a:p>
            <a:r>
              <a:rPr lang="es-CO" sz="1200" dirty="0">
                <a:solidFill>
                  <a:schemeClr val="bg1"/>
                </a:solidFill>
              </a:rPr>
              <a:t>Proporcionar un </a:t>
            </a:r>
            <a:r>
              <a:rPr lang="es-CO" sz="1200" dirty="0" smtClean="0">
                <a:solidFill>
                  <a:schemeClr val="bg1"/>
                </a:solidFill>
              </a:rPr>
              <a:t>proceso centrado  </a:t>
            </a:r>
            <a:r>
              <a:rPr lang="es-CO" sz="1200" dirty="0">
                <a:solidFill>
                  <a:schemeClr val="bg1"/>
                </a:solidFill>
              </a:rPr>
              <a:t>al proceso de ventas es lo que rompe los límites tradicionalmente disfuncionales de un proceso fallido. Tratarla como una metodología de ventas ayuda a establecer un proceso comprensivo y de extremo a extremo impulsado por el  comportamiento del cliente cambia los requerimientos. Este enfoque proporciona el mayor valor a la organización, lo que a su vez da la capacidad de proporcionar una experiencia superior al cliente. Un enfoque de proceso puede ayudar a las instituciones financieras a vender de forma más dinámica</a:t>
            </a:r>
            <a:r>
              <a:rPr lang="es-CO" sz="1200" dirty="0" smtClean="0">
                <a:solidFill>
                  <a:schemeClr val="bg1"/>
                </a:solidFill>
              </a:rPr>
              <a:t>, Colaborar </a:t>
            </a:r>
            <a:r>
              <a:rPr lang="es-CO" sz="1200" dirty="0">
                <a:solidFill>
                  <a:schemeClr val="bg1"/>
                </a:solidFill>
              </a:rPr>
              <a:t>más eficientemente y obtener mejores resultados.</a:t>
            </a:r>
          </a:p>
          <a:p>
            <a:pPr marL="12700">
              <a:lnSpc>
                <a:spcPct val="100000"/>
              </a:lnSpc>
              <a:spcBef>
                <a:spcPts val="259"/>
              </a:spcBef>
            </a:pPr>
            <a:endParaRPr sz="12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49830" y="327390"/>
            <a:ext cx="194945"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12</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p:nvPr/>
        </p:nvSpPr>
        <p:spPr>
          <a:xfrm>
            <a:off x="0" y="1008011"/>
            <a:ext cx="10692003" cy="1098003"/>
          </a:xfrm>
          <a:custGeom>
            <a:avLst/>
            <a:gdLst/>
            <a:ahLst/>
            <a:cxnLst/>
            <a:rect l="l" t="t" r="r" b="b"/>
            <a:pathLst>
              <a:path w="10692003" h="1098003">
                <a:moveTo>
                  <a:pt x="0" y="1098003"/>
                </a:moveTo>
                <a:lnTo>
                  <a:pt x="10692003" y="1098003"/>
                </a:lnTo>
                <a:lnTo>
                  <a:pt x="10692003" y="0"/>
                </a:lnTo>
                <a:lnTo>
                  <a:pt x="0" y="0"/>
                </a:lnTo>
                <a:lnTo>
                  <a:pt x="0" y="1098003"/>
                </a:lnTo>
                <a:close/>
              </a:path>
            </a:pathLst>
          </a:custGeom>
          <a:solidFill>
            <a:srgbClr val="00AEEF"/>
          </a:solidFill>
        </p:spPr>
        <p:txBody>
          <a:bodyPr wrap="square" lIns="0" tIns="0" rIns="0" bIns="0" rtlCol="0">
            <a:noAutofit/>
          </a:bodyPr>
          <a:lstStyle/>
          <a:p>
            <a:endParaRPr/>
          </a:p>
        </p:txBody>
      </p:sp>
      <p:sp>
        <p:nvSpPr>
          <p:cNvPr id="7" name="object 7"/>
          <p:cNvSpPr txBox="1"/>
          <p:nvPr/>
        </p:nvSpPr>
        <p:spPr>
          <a:xfrm>
            <a:off x="347300" y="1184231"/>
            <a:ext cx="9869850" cy="721995"/>
          </a:xfrm>
          <a:prstGeom prst="rect">
            <a:avLst/>
          </a:prstGeom>
        </p:spPr>
        <p:txBody>
          <a:bodyPr vert="horz" wrap="square" lIns="0" tIns="0" rIns="0" bIns="0" rtlCol="0">
            <a:noAutofit/>
          </a:bodyPr>
          <a:lstStyle/>
          <a:p>
            <a:pPr marL="12700" marR="12700">
              <a:lnSpc>
                <a:spcPts val="2000"/>
              </a:lnSpc>
            </a:pPr>
            <a:endParaRPr sz="1800" dirty="0">
              <a:solidFill>
                <a:schemeClr val="bg1"/>
              </a:solidFill>
              <a:latin typeface="Arial"/>
              <a:cs typeface="Arial"/>
            </a:endParaRPr>
          </a:p>
        </p:txBody>
      </p:sp>
      <p:sp>
        <p:nvSpPr>
          <p:cNvPr id="8" name="object 8"/>
          <p:cNvSpPr txBox="1"/>
          <p:nvPr/>
        </p:nvSpPr>
        <p:spPr>
          <a:xfrm>
            <a:off x="5797550" y="2825550"/>
            <a:ext cx="4547225" cy="2959371"/>
          </a:xfrm>
          <a:prstGeom prst="rect">
            <a:avLst/>
          </a:prstGeom>
        </p:spPr>
        <p:txBody>
          <a:bodyPr vert="horz" wrap="square" lIns="0" tIns="0" rIns="0" bIns="0" rtlCol="0">
            <a:noAutofit/>
          </a:bodyPr>
          <a:lstStyle/>
          <a:p>
            <a:pPr marL="12700"/>
            <a:r>
              <a:rPr lang="es-CO" sz="2000" dirty="0" smtClean="0">
                <a:solidFill>
                  <a:schemeClr val="accent1"/>
                </a:solidFill>
              </a:rPr>
              <a:t>¿Quiénes somos?</a:t>
            </a:r>
          </a:p>
          <a:p>
            <a:pPr marL="12700">
              <a:lnSpc>
                <a:spcPct val="100000"/>
              </a:lnSpc>
            </a:pPr>
            <a:endParaRPr sz="1200" dirty="0" smtClean="0">
              <a:latin typeface="+mj-lt"/>
            </a:endParaRPr>
          </a:p>
          <a:p>
            <a:r>
              <a:rPr lang="es-CO" sz="1200" dirty="0">
                <a:latin typeface="+mj-lt"/>
                <a:cs typeface="OCR A Extended"/>
              </a:rPr>
              <a:t>Somos una empresa colombiana  encargada de  brindar servicios de consultoría e implementación en soluciones de negocio apoyadas en TI. Poseemos asociados estratégicos de negocios y fabricantes de software reconocidos, como: </a:t>
            </a:r>
            <a:r>
              <a:rPr lang="es-CO" sz="1200" dirty="0" err="1">
                <a:latin typeface="+mj-lt"/>
                <a:cs typeface="OCR A Extended"/>
              </a:rPr>
              <a:t>Bpmonline</a:t>
            </a:r>
            <a:r>
              <a:rPr lang="es-CO" sz="1200" dirty="0">
                <a:latin typeface="+mj-lt"/>
                <a:cs typeface="OCR A Extended"/>
              </a:rPr>
              <a:t> , IBM (Premier Business </a:t>
            </a:r>
            <a:r>
              <a:rPr lang="es-CO" sz="1200" dirty="0" err="1">
                <a:latin typeface="+mj-lt"/>
                <a:cs typeface="OCR A Extended"/>
              </a:rPr>
              <a:t>Partner</a:t>
            </a:r>
            <a:r>
              <a:rPr lang="es-CO" sz="1200" dirty="0">
                <a:latin typeface="+mj-lt"/>
                <a:cs typeface="OCR A Extended"/>
              </a:rPr>
              <a:t>), ORACLE (</a:t>
            </a:r>
            <a:r>
              <a:rPr lang="es-CO" sz="1200" dirty="0" err="1">
                <a:latin typeface="+mj-lt"/>
                <a:cs typeface="OCR A Extended"/>
              </a:rPr>
              <a:t>Partner</a:t>
            </a:r>
            <a:r>
              <a:rPr lang="es-CO" sz="1200" dirty="0">
                <a:latin typeface="+mj-lt"/>
                <a:cs typeface="OCR A Extended"/>
              </a:rPr>
              <a:t> Gold), RED HAT y EXPERT SYSTEMS. Contamos con un amplio número de consultores en la organización, especialistas en arquitectura e implementación de soluciones tecnológicas, con más de 60 certificaciones en diferentes especialidades.</a:t>
            </a:r>
          </a:p>
          <a:p>
            <a:endParaRPr lang="es-CO" sz="1200" dirty="0">
              <a:latin typeface="+mj-lt"/>
              <a:cs typeface="OCR A Extended"/>
            </a:endParaRPr>
          </a:p>
          <a:p>
            <a:pPr marL="12700" marR="12700">
              <a:lnSpc>
                <a:spcPct val="100000"/>
              </a:lnSpc>
            </a:pPr>
            <a:endParaRPr sz="1150" dirty="0">
              <a:latin typeface="Arial"/>
              <a:cs typeface="Arial"/>
            </a:endParaRPr>
          </a:p>
        </p:txBody>
      </p:sp>
      <p:sp>
        <p:nvSpPr>
          <p:cNvPr id="11" name="object 11"/>
          <p:cNvSpPr txBox="1"/>
          <p:nvPr/>
        </p:nvSpPr>
        <p:spPr>
          <a:xfrm>
            <a:off x="8340725" y="6237712"/>
            <a:ext cx="2076450" cy="191285"/>
          </a:xfrm>
          <a:prstGeom prst="rect">
            <a:avLst/>
          </a:prstGeom>
        </p:spPr>
        <p:txBody>
          <a:bodyPr vert="horz" wrap="square" lIns="0" tIns="0" rIns="0" bIns="0" rtlCol="0">
            <a:noAutofit/>
          </a:bodyPr>
          <a:lstStyle/>
          <a:p>
            <a:pPr marL="31115" marR="12700" indent="-19050" algn="r">
              <a:lnSpc>
                <a:spcPct val="147500"/>
              </a:lnSpc>
            </a:pPr>
            <a:r>
              <a:rPr lang="es-CO" sz="1400" b="1" dirty="0" smtClean="0">
                <a:solidFill>
                  <a:schemeClr val="accent1"/>
                </a:solidFill>
                <a:cs typeface="OCR A Extended"/>
                <a:hlinkClick r:id="rId2"/>
              </a:rPr>
              <a:t>www.aosinternational.us</a:t>
            </a:r>
            <a:endParaRPr lang="es-CO" sz="1400" b="1" dirty="0" smtClean="0">
              <a:solidFill>
                <a:schemeClr val="accent1"/>
              </a:solidFill>
              <a:cs typeface="OCR A Extended"/>
            </a:endParaRPr>
          </a:p>
          <a:p>
            <a:pPr marL="31115" marR="12700" indent="-19050" algn="r">
              <a:lnSpc>
                <a:spcPct val="147500"/>
              </a:lnSpc>
            </a:pPr>
            <a:r>
              <a:rPr lang="es-CO" sz="1400" b="1" dirty="0">
                <a:solidFill>
                  <a:schemeClr val="accent1"/>
                </a:solidFill>
                <a:cs typeface="OCR A Extended"/>
                <a:hlinkClick r:id="rId3"/>
              </a:rPr>
              <a:t>aosint2013@gmail.com</a:t>
            </a:r>
            <a:endParaRPr lang="es-CO" sz="1400" b="1" dirty="0">
              <a:solidFill>
                <a:schemeClr val="accent1"/>
              </a:solidFill>
              <a:cs typeface="OCR A Extended"/>
            </a:endParaRPr>
          </a:p>
        </p:txBody>
      </p:sp>
      <p:sp>
        <p:nvSpPr>
          <p:cNvPr id="14" name="object 14"/>
          <p:cNvSpPr/>
          <p:nvPr/>
        </p:nvSpPr>
        <p:spPr>
          <a:xfrm>
            <a:off x="1031444" y="5384798"/>
            <a:ext cx="3883803" cy="456145"/>
          </a:xfrm>
          <a:custGeom>
            <a:avLst/>
            <a:gdLst/>
            <a:ahLst/>
            <a:cxnLst/>
            <a:rect l="l" t="t" r="r" b="b"/>
            <a:pathLst>
              <a:path w="3947998" h="456145">
                <a:moveTo>
                  <a:pt x="0" y="456145"/>
                </a:moveTo>
                <a:lnTo>
                  <a:pt x="3947998" y="456145"/>
                </a:lnTo>
                <a:lnTo>
                  <a:pt x="3947998" y="0"/>
                </a:lnTo>
                <a:lnTo>
                  <a:pt x="0" y="0"/>
                </a:lnTo>
                <a:lnTo>
                  <a:pt x="0" y="456145"/>
                </a:lnTo>
                <a:close/>
              </a:path>
            </a:pathLst>
          </a:custGeom>
          <a:solidFill>
            <a:srgbClr val="72BF44"/>
          </a:solidFill>
        </p:spPr>
        <p:txBody>
          <a:bodyPr wrap="square" lIns="0" tIns="0" rIns="0" bIns="0" rtlCol="0">
            <a:noAutofit/>
          </a:bodyPr>
          <a:lstStyle/>
          <a:p>
            <a:endParaRPr/>
          </a:p>
        </p:txBody>
      </p:sp>
      <p:sp>
        <p:nvSpPr>
          <p:cNvPr id="15" name="object 15"/>
          <p:cNvSpPr txBox="1"/>
          <p:nvPr/>
        </p:nvSpPr>
        <p:spPr>
          <a:xfrm>
            <a:off x="2451974" y="5494470"/>
            <a:ext cx="1676400" cy="268726"/>
          </a:xfrm>
          <a:prstGeom prst="rect">
            <a:avLst/>
          </a:prstGeom>
        </p:spPr>
        <p:txBody>
          <a:bodyPr vert="horz" wrap="square" lIns="0" tIns="0" rIns="0" bIns="0" rtlCol="0">
            <a:noAutofit/>
          </a:bodyPr>
          <a:lstStyle/>
          <a:p>
            <a:r>
              <a:rPr lang="es-CO" sz="1600" dirty="0">
                <a:solidFill>
                  <a:srgbClr val="FFFFFF"/>
                </a:solidFill>
                <a:latin typeface="+mj-lt"/>
                <a:cs typeface="OCR A Extended"/>
              </a:rPr>
              <a:t>Contáctanos</a:t>
            </a:r>
          </a:p>
        </p:txBody>
      </p:sp>
      <p:sp>
        <p:nvSpPr>
          <p:cNvPr id="16" name="object 16"/>
          <p:cNvSpPr txBox="1"/>
          <p:nvPr/>
        </p:nvSpPr>
        <p:spPr>
          <a:xfrm>
            <a:off x="6395524" y="5045307"/>
            <a:ext cx="3556635" cy="786163"/>
          </a:xfrm>
          <a:prstGeom prst="rect">
            <a:avLst/>
          </a:prstGeom>
        </p:spPr>
        <p:txBody>
          <a:bodyPr vert="horz" wrap="square" lIns="0" tIns="0" rIns="0" bIns="0" rtlCol="0">
            <a:noAutofit/>
          </a:bodyPr>
          <a:lstStyle/>
          <a:p>
            <a:pPr marL="12700" marR="12700" algn="ctr"/>
            <a:r>
              <a:rPr lang="es-CO" sz="1600" b="1" i="1" dirty="0">
                <a:latin typeface="Sitka Display" panose="02000505000000020004" pitchFamily="2" charset="0"/>
                <a:cs typeface="OCR A Extended"/>
              </a:rPr>
              <a:t>“Queremos crecer junto a ti y brindarte las mejores </a:t>
            </a:r>
            <a:r>
              <a:rPr lang="es-CO" sz="1600" b="1" i="1" dirty="0" smtClean="0">
                <a:latin typeface="Sitka Display" panose="02000505000000020004" pitchFamily="2" charset="0"/>
                <a:cs typeface="OCR A Extended"/>
              </a:rPr>
              <a:t>soluciones”</a:t>
            </a:r>
            <a:endParaRPr sz="1600" dirty="0">
              <a:latin typeface="Arial"/>
              <a:cs typeface="Arial"/>
            </a:endParaRPr>
          </a:p>
        </p:txBody>
      </p:sp>
      <p:sp>
        <p:nvSpPr>
          <p:cNvPr id="17" name="object 17"/>
          <p:cNvSpPr/>
          <p:nvPr/>
        </p:nvSpPr>
        <p:spPr>
          <a:xfrm>
            <a:off x="0" y="7380008"/>
            <a:ext cx="10692003" cy="179997"/>
          </a:xfrm>
          <a:custGeom>
            <a:avLst/>
            <a:gdLst/>
            <a:ahLst/>
            <a:cxnLst/>
            <a:rect l="l" t="t" r="r" b="b"/>
            <a:pathLst>
              <a:path w="10692003" h="179997">
                <a:moveTo>
                  <a:pt x="0" y="179997"/>
                </a:moveTo>
                <a:lnTo>
                  <a:pt x="10692003" y="179997"/>
                </a:lnTo>
                <a:lnTo>
                  <a:pt x="10692003" y="0"/>
                </a:lnTo>
                <a:lnTo>
                  <a:pt x="0" y="0"/>
                </a:lnTo>
                <a:lnTo>
                  <a:pt x="0" y="179997"/>
                </a:lnTo>
                <a:close/>
              </a:path>
            </a:pathLst>
          </a:custGeom>
          <a:solidFill>
            <a:srgbClr val="00AEEF"/>
          </a:solidFill>
        </p:spPr>
        <p:txBody>
          <a:bodyPr wrap="square" lIns="0" tIns="0" rIns="0" bIns="0" rtlCol="0">
            <a:noAutofit/>
          </a:bodyPr>
          <a:lstStyle/>
          <a:p>
            <a:endParaRPr/>
          </a:p>
        </p:txBody>
      </p:sp>
      <p:sp>
        <p:nvSpPr>
          <p:cNvPr id="18" name="object 11"/>
          <p:cNvSpPr txBox="1"/>
          <p:nvPr/>
        </p:nvSpPr>
        <p:spPr>
          <a:xfrm>
            <a:off x="463550" y="6090767"/>
            <a:ext cx="2682627" cy="601267"/>
          </a:xfrm>
          <a:prstGeom prst="rect">
            <a:avLst/>
          </a:prstGeom>
        </p:spPr>
        <p:txBody>
          <a:bodyPr vert="horz" wrap="square" lIns="0" tIns="0" rIns="0" bIns="0" rtlCol="0">
            <a:noAutofit/>
          </a:bodyPr>
          <a:lstStyle/>
          <a:p>
            <a:pPr marL="12700">
              <a:lnSpc>
                <a:spcPct val="100000"/>
              </a:lnSpc>
            </a:pPr>
            <a:r>
              <a:rPr lang="es-CO" sz="1200" b="1" dirty="0">
                <a:solidFill>
                  <a:schemeClr val="accent1"/>
                </a:solidFill>
                <a:latin typeface="+mj-lt"/>
                <a:cs typeface="OCR A Extended"/>
              </a:rPr>
              <a:t>Medellín</a:t>
            </a:r>
            <a:endParaRPr sz="1200" b="1" dirty="0">
              <a:solidFill>
                <a:schemeClr val="accent1"/>
              </a:solidFill>
              <a:latin typeface="+mj-lt"/>
              <a:cs typeface="OCR A Extended"/>
            </a:endParaRPr>
          </a:p>
          <a:p>
            <a:pPr marL="12700">
              <a:lnSpc>
                <a:spcPct val="100000"/>
              </a:lnSpc>
            </a:pPr>
            <a:r>
              <a:rPr lang="es-CO" sz="1200" dirty="0">
                <a:latin typeface="+mj-lt"/>
                <a:cs typeface="OCR A Extended"/>
              </a:rPr>
              <a:t>Dirección: Carrera 43A No. </a:t>
            </a:r>
            <a:r>
              <a:rPr lang="es-CO" sz="1200" dirty="0" smtClean="0">
                <a:latin typeface="+mj-lt"/>
                <a:cs typeface="OCR A Extended"/>
              </a:rPr>
              <a:t>5a-113 </a:t>
            </a:r>
            <a:r>
              <a:rPr lang="es-CO" sz="1200" dirty="0">
                <a:latin typeface="+mj-lt"/>
                <a:cs typeface="OCR A Extended"/>
              </a:rPr>
              <a:t>Of. </a:t>
            </a:r>
            <a:r>
              <a:rPr lang="es-CO" sz="1200" dirty="0" smtClean="0">
                <a:latin typeface="+mj-lt"/>
                <a:cs typeface="OCR A Extended"/>
              </a:rPr>
              <a:t>303 Torre sur Edificio </a:t>
            </a:r>
            <a:r>
              <a:rPr lang="es-CO" sz="1200" dirty="0" err="1" smtClean="0">
                <a:latin typeface="+mj-lt"/>
                <a:cs typeface="OCR A Extended"/>
              </a:rPr>
              <a:t>One</a:t>
            </a:r>
            <a:r>
              <a:rPr lang="es-CO" sz="1200" dirty="0" smtClean="0">
                <a:latin typeface="+mj-lt"/>
                <a:cs typeface="OCR A Extended"/>
              </a:rPr>
              <a:t>  Plaza</a:t>
            </a:r>
            <a:endParaRPr lang="es-CO" sz="1200" dirty="0">
              <a:latin typeface="+mj-lt"/>
              <a:cs typeface="OCR A Extended"/>
            </a:endParaRPr>
          </a:p>
          <a:p>
            <a:pPr marL="12700">
              <a:lnSpc>
                <a:spcPct val="100000"/>
              </a:lnSpc>
            </a:pPr>
            <a:r>
              <a:rPr lang="es-CO" sz="1200" dirty="0">
                <a:latin typeface="+mj-lt"/>
                <a:cs typeface="OCR A Extended"/>
              </a:rPr>
              <a:t>Teléfono:</a:t>
            </a:r>
            <a:r>
              <a:rPr sz="1200" dirty="0">
                <a:latin typeface="+mj-lt"/>
                <a:cs typeface="OCR A Extended"/>
              </a:rPr>
              <a:t>+</a:t>
            </a:r>
            <a:r>
              <a:rPr lang="es-CO" sz="1200" dirty="0">
                <a:latin typeface="+mj-lt"/>
                <a:cs typeface="OCR A Extended"/>
              </a:rPr>
              <a:t>57  2683282 </a:t>
            </a:r>
            <a:endParaRPr sz="1200" dirty="0">
              <a:latin typeface="+mj-lt"/>
              <a:cs typeface="OCR A Extended"/>
            </a:endParaRPr>
          </a:p>
        </p:txBody>
      </p:sp>
      <p:sp>
        <p:nvSpPr>
          <p:cNvPr id="19" name="object 12"/>
          <p:cNvSpPr txBox="1"/>
          <p:nvPr/>
        </p:nvSpPr>
        <p:spPr>
          <a:xfrm>
            <a:off x="3319178" y="6090767"/>
            <a:ext cx="3452484" cy="438150"/>
          </a:xfrm>
          <a:prstGeom prst="rect">
            <a:avLst/>
          </a:prstGeom>
        </p:spPr>
        <p:txBody>
          <a:bodyPr vert="horz" wrap="square" lIns="0" tIns="0" rIns="0" bIns="0" rtlCol="0">
            <a:noAutofit/>
          </a:bodyPr>
          <a:lstStyle/>
          <a:p>
            <a:pPr marL="12700">
              <a:lnSpc>
                <a:spcPct val="100000"/>
              </a:lnSpc>
            </a:pPr>
            <a:r>
              <a:rPr lang="es-CO" sz="1200" b="1" dirty="0">
                <a:solidFill>
                  <a:schemeClr val="accent1"/>
                </a:solidFill>
                <a:latin typeface="+mj-lt"/>
                <a:cs typeface="OCR A Extended"/>
              </a:rPr>
              <a:t>Miami</a:t>
            </a:r>
            <a:endParaRPr sz="1200" b="1" dirty="0">
              <a:solidFill>
                <a:schemeClr val="accent1"/>
              </a:solidFill>
              <a:latin typeface="+mj-lt"/>
              <a:cs typeface="OCR A Extended"/>
            </a:endParaRPr>
          </a:p>
          <a:p>
            <a:pPr marL="12700">
              <a:lnSpc>
                <a:spcPct val="100000"/>
              </a:lnSpc>
            </a:pPr>
            <a:r>
              <a:rPr lang="es-CO" sz="1200" dirty="0">
                <a:latin typeface="+mj-lt"/>
                <a:cs typeface="OCR A Extended"/>
              </a:rPr>
              <a:t>Dirección: Acevedo &amp; Associates LIp 1935</a:t>
            </a:r>
          </a:p>
          <a:p>
            <a:pPr marL="12700">
              <a:lnSpc>
                <a:spcPct val="100000"/>
              </a:lnSpc>
            </a:pPr>
            <a:r>
              <a:rPr lang="es-CO" sz="1200" dirty="0">
                <a:latin typeface="+mj-lt"/>
                <a:cs typeface="OCR A Extended"/>
              </a:rPr>
              <a:t>Teléfono: </a:t>
            </a:r>
            <a:r>
              <a:rPr sz="1200" dirty="0">
                <a:latin typeface="+mj-lt"/>
                <a:cs typeface="OCR A Extended"/>
              </a:rPr>
              <a:t>+</a:t>
            </a:r>
            <a:r>
              <a:rPr lang="es-CO" sz="1200" dirty="0">
                <a:latin typeface="+mj-lt"/>
                <a:cs typeface="OCR A Extended"/>
              </a:rPr>
              <a:t>571  2710001</a:t>
            </a:r>
            <a:endParaRPr sz="1200" dirty="0">
              <a:latin typeface="+mj-lt"/>
              <a:cs typeface="OCR A Extended"/>
            </a:endParaRPr>
          </a:p>
        </p:txBody>
      </p:sp>
      <p:sp>
        <p:nvSpPr>
          <p:cNvPr id="20" name="object 6"/>
          <p:cNvSpPr txBox="1"/>
          <p:nvPr/>
        </p:nvSpPr>
        <p:spPr>
          <a:xfrm>
            <a:off x="9378950" y="7063465"/>
            <a:ext cx="3205993" cy="114221"/>
          </a:xfrm>
          <a:prstGeom prst="rect">
            <a:avLst/>
          </a:prstGeom>
        </p:spPr>
        <p:txBody>
          <a:bodyPr vert="horz" wrap="square" lIns="0" tIns="0" rIns="0" bIns="0" rtlCol="0">
            <a:noAutofit/>
          </a:bodyPr>
          <a:lstStyle/>
          <a:p>
            <a:pPr marL="12700">
              <a:lnSpc>
                <a:spcPct val="100000"/>
              </a:lnSpc>
            </a:pPr>
            <a:r>
              <a:rPr sz="1200" dirty="0">
                <a:latin typeface="+mj-lt"/>
                <a:cs typeface="OCR A Extended"/>
              </a:rPr>
              <a:t>© 201</a:t>
            </a:r>
            <a:r>
              <a:rPr lang="es-CO" sz="1200" dirty="0">
                <a:latin typeface="+mj-lt"/>
                <a:cs typeface="OCR A Extended"/>
              </a:rPr>
              <a:t>7 AOS SAS</a:t>
            </a:r>
            <a:endParaRPr sz="1200" dirty="0">
              <a:latin typeface="+mj-lt"/>
              <a:cs typeface="OCR A Extended"/>
            </a:endParaRPr>
          </a:p>
        </p:txBody>
      </p:sp>
      <p:sp>
        <p:nvSpPr>
          <p:cNvPr id="21" name="object 4"/>
          <p:cNvSpPr txBox="1">
            <a:spLocks/>
          </p:cNvSpPr>
          <p:nvPr/>
        </p:nvSpPr>
        <p:spPr>
          <a:xfrm>
            <a:off x="360000" y="1325765"/>
            <a:ext cx="9312833" cy="500299"/>
          </a:xfrm>
          <a:prstGeom prst="rect">
            <a:avLst/>
          </a:prstGeom>
        </p:spPr>
        <p:txBody>
          <a:bodyPr vert="horz" wrap="square" lIns="0" tIns="87667" rIns="0" bIns="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830">
              <a:lnSpc>
                <a:spcPts val="2620"/>
              </a:lnSpc>
            </a:pPr>
            <a:r>
              <a:rPr lang="es-CO" sz="3200" dirty="0" smtClean="0">
                <a:solidFill>
                  <a:srgbClr val="FFFFFF"/>
                </a:solidFill>
                <a:latin typeface="+mn-lt"/>
                <a:cs typeface="OCR A Extended"/>
              </a:rPr>
              <a:t>Acerca de </a:t>
            </a:r>
            <a:r>
              <a:rPr lang="es-CO" sz="3200" dirty="0" err="1" smtClean="0">
                <a:solidFill>
                  <a:srgbClr val="FFFFFF"/>
                </a:solidFill>
                <a:latin typeface="+mn-lt"/>
                <a:cs typeface="OCR A Extended"/>
              </a:rPr>
              <a:t>Aos</a:t>
            </a:r>
            <a:r>
              <a:rPr lang="es-CO" sz="3200" dirty="0" smtClean="0">
                <a:solidFill>
                  <a:srgbClr val="FFFFFF"/>
                </a:solidFill>
                <a:latin typeface="+mn-lt"/>
                <a:cs typeface="OCR A Extended"/>
              </a:rPr>
              <a:t> SAS</a:t>
            </a:r>
            <a:endParaRPr lang="es-CO" sz="3200" dirty="0">
              <a:latin typeface="+mn-lt"/>
              <a:cs typeface="OCR A Extended"/>
            </a:endParaRPr>
          </a:p>
        </p:txBody>
      </p:sp>
      <p:pic>
        <p:nvPicPr>
          <p:cNvPr id="25" name="Imagen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948" y="2480131"/>
            <a:ext cx="2565176" cy="25651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34565" y="327390"/>
            <a:ext cx="110489"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2</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p:nvPr/>
        </p:nvSpPr>
        <p:spPr>
          <a:xfrm>
            <a:off x="3406054" y="3556000"/>
            <a:ext cx="6883755" cy="3878949"/>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a:spLocks noGrp="1"/>
          </p:cNvSpPr>
          <p:nvPr>
            <p:ph type="title"/>
          </p:nvPr>
        </p:nvSpPr>
        <p:spPr>
          <a:xfrm>
            <a:off x="347300" y="786763"/>
            <a:ext cx="9997528" cy="499546"/>
          </a:xfrm>
          <a:prstGeom prst="rect">
            <a:avLst/>
          </a:prstGeom>
        </p:spPr>
        <p:txBody>
          <a:bodyPr vert="horz" wrap="square" lIns="0" tIns="0" rIns="0" bIns="0" rtlCol="0">
            <a:noAutofit/>
          </a:bodyPr>
          <a:lstStyle/>
          <a:p>
            <a:pPr marL="12700">
              <a:lnSpc>
                <a:spcPts val="2975"/>
              </a:lnSpc>
            </a:pPr>
            <a:r>
              <a:rPr lang="es-CO" sz="2400" spc="-120" dirty="0" smtClean="0">
                <a:solidFill>
                  <a:srgbClr val="F47920"/>
                </a:solidFill>
                <a:latin typeface="Arial"/>
                <a:cs typeface="Arial"/>
              </a:rPr>
              <a:t>¿Qué significado tiene el proceso de ventas para su entidad financiera?</a:t>
            </a:r>
            <a:endParaRPr sz="2400" dirty="0">
              <a:latin typeface="Arial"/>
              <a:cs typeface="Arial"/>
            </a:endParaRPr>
          </a:p>
        </p:txBody>
      </p:sp>
      <p:sp>
        <p:nvSpPr>
          <p:cNvPr id="8" name="object 8"/>
          <p:cNvSpPr txBox="1"/>
          <p:nvPr/>
        </p:nvSpPr>
        <p:spPr>
          <a:xfrm>
            <a:off x="360000" y="1271256"/>
            <a:ext cx="8806815" cy="547370"/>
          </a:xfrm>
          <a:prstGeom prst="rect">
            <a:avLst/>
          </a:prstGeom>
        </p:spPr>
        <p:txBody>
          <a:bodyPr vert="horz" wrap="square" lIns="0" tIns="0" rIns="0" bIns="0" rtlCol="0">
            <a:noAutofit/>
          </a:bodyPr>
          <a:lstStyle/>
          <a:p>
            <a:pPr marL="12700" marR="12700">
              <a:lnSpc>
                <a:spcPct val="100000"/>
              </a:lnSpc>
            </a:pPr>
            <a:r>
              <a:rPr lang="es-CO" dirty="0"/>
              <a:t>Un verdadero proceso de ventas es una metodología interna que contiene los pasos desde la calificación de un cliente potencial hasta </a:t>
            </a:r>
            <a:r>
              <a:rPr lang="es-CO" dirty="0" smtClean="0"/>
              <a:t>el cierre de un negocio</a:t>
            </a:r>
            <a:r>
              <a:rPr sz="1800" spc="-40" dirty="0" smtClean="0">
                <a:solidFill>
                  <a:srgbClr val="231F20"/>
                </a:solidFill>
                <a:latin typeface="Arial"/>
                <a:cs typeface="Arial"/>
              </a:rPr>
              <a:t>.</a:t>
            </a:r>
            <a:endParaRPr sz="1800" dirty="0">
              <a:latin typeface="Arial"/>
              <a:cs typeface="Arial"/>
            </a:endParaRPr>
          </a:p>
        </p:txBody>
      </p:sp>
      <p:sp>
        <p:nvSpPr>
          <p:cNvPr id="9" name="object 9"/>
          <p:cNvSpPr txBox="1"/>
          <p:nvPr/>
        </p:nvSpPr>
        <p:spPr>
          <a:xfrm>
            <a:off x="347300" y="2083689"/>
            <a:ext cx="3011850" cy="2749287"/>
          </a:xfrm>
          <a:prstGeom prst="rect">
            <a:avLst/>
          </a:prstGeom>
        </p:spPr>
        <p:txBody>
          <a:bodyPr vert="horz" wrap="square" lIns="0" tIns="0" rIns="0" bIns="0" rtlCol="0">
            <a:noAutofit/>
          </a:bodyPr>
          <a:lstStyle/>
          <a:p>
            <a:pPr marL="12700" marR="20955">
              <a:lnSpc>
                <a:spcPct val="100000"/>
              </a:lnSpc>
            </a:pPr>
            <a:r>
              <a:rPr lang="es-CO" sz="1200" dirty="0" smtClean="0">
                <a:latin typeface="+mj-lt"/>
              </a:rPr>
              <a:t>La definición </a:t>
            </a:r>
            <a:r>
              <a:rPr lang="es-CO" sz="1200" dirty="0">
                <a:latin typeface="+mj-lt"/>
              </a:rPr>
              <a:t>común del proceso de </a:t>
            </a:r>
            <a:r>
              <a:rPr lang="es-CO" sz="1200" dirty="0" smtClean="0">
                <a:latin typeface="+mj-lt"/>
              </a:rPr>
              <a:t>venta generalmente es </a:t>
            </a:r>
            <a:r>
              <a:rPr lang="es-CO" sz="1200" dirty="0">
                <a:latin typeface="+mj-lt"/>
              </a:rPr>
              <a:t>bastante obvia y no una </a:t>
            </a:r>
            <a:r>
              <a:rPr lang="es-CO" sz="1200" dirty="0" smtClean="0">
                <a:latin typeface="+mj-lt"/>
              </a:rPr>
              <a:t>novedad</a:t>
            </a:r>
            <a:r>
              <a:rPr lang="es-CO" sz="1200" spc="-25" dirty="0" smtClean="0">
                <a:solidFill>
                  <a:srgbClr val="231F20"/>
                </a:solidFill>
                <a:latin typeface="+mj-lt"/>
                <a:cs typeface="Arial"/>
              </a:rPr>
              <a:t>,  e</a:t>
            </a:r>
            <a:r>
              <a:rPr lang="es-CO" sz="1200" dirty="0" smtClean="0">
                <a:latin typeface="+mj-lt"/>
              </a:rPr>
              <a:t>s </a:t>
            </a:r>
            <a:r>
              <a:rPr lang="es-CO" sz="1200" dirty="0">
                <a:latin typeface="+mj-lt"/>
              </a:rPr>
              <a:t>un conjunto de pasos y </a:t>
            </a:r>
            <a:r>
              <a:rPr lang="es-CO" sz="1200" dirty="0" smtClean="0">
                <a:latin typeface="+mj-lt"/>
              </a:rPr>
              <a:t>actividades que va desde conseguir </a:t>
            </a:r>
            <a:r>
              <a:rPr lang="es-CO" sz="1200" dirty="0">
                <a:latin typeface="+mj-lt"/>
              </a:rPr>
              <a:t>un cliente potencial hasta cerrar un negocio. La mayoría de las instituciones bancarias en la industria hoy en día </a:t>
            </a:r>
            <a:r>
              <a:rPr lang="es-CO" sz="1200" dirty="0" smtClean="0">
                <a:latin typeface="+mj-lt"/>
              </a:rPr>
              <a:t>realizan </a:t>
            </a:r>
            <a:r>
              <a:rPr lang="es-CO" sz="1200" dirty="0">
                <a:latin typeface="+mj-lt"/>
              </a:rPr>
              <a:t>el proceso de </a:t>
            </a:r>
            <a:r>
              <a:rPr lang="es-CO" sz="1200" dirty="0" smtClean="0">
                <a:latin typeface="+mj-lt"/>
              </a:rPr>
              <a:t>ventas internamente . </a:t>
            </a:r>
            <a:r>
              <a:rPr lang="es-CO" sz="1200" dirty="0">
                <a:latin typeface="+mj-lt"/>
              </a:rPr>
              <a:t>Sin embargo, hay una enorme brecha entre tener un proceso y actuar sobre este. </a:t>
            </a:r>
            <a:r>
              <a:rPr lang="es-CO" sz="1200" dirty="0" smtClean="0">
                <a:latin typeface="+mj-lt"/>
              </a:rPr>
              <a:t>Muchas </a:t>
            </a:r>
            <a:r>
              <a:rPr lang="es-CO" sz="1200" dirty="0">
                <a:latin typeface="+mj-lt"/>
              </a:rPr>
              <a:t>instituciones </a:t>
            </a:r>
            <a:r>
              <a:rPr lang="es-CO" sz="1200" dirty="0" smtClean="0">
                <a:latin typeface="+mj-lt"/>
              </a:rPr>
              <a:t> no  usan </a:t>
            </a:r>
            <a:r>
              <a:rPr lang="es-CO" sz="1200" dirty="0">
                <a:latin typeface="+mj-lt"/>
              </a:rPr>
              <a:t> </a:t>
            </a:r>
            <a:r>
              <a:rPr lang="es-CO" sz="1200" dirty="0" smtClean="0">
                <a:latin typeface="+mj-lt"/>
              </a:rPr>
              <a:t>su </a:t>
            </a:r>
            <a:r>
              <a:rPr lang="es-CO" sz="1200" dirty="0">
                <a:latin typeface="+mj-lt"/>
              </a:rPr>
              <a:t>propio proceso de ventas como una metodología </a:t>
            </a:r>
            <a:r>
              <a:rPr lang="es-CO" sz="1200" dirty="0" smtClean="0">
                <a:latin typeface="+mj-lt"/>
              </a:rPr>
              <a:t>interna   y tampoco la supervisan y la evalúan regularmente, además no proporcionan </a:t>
            </a:r>
            <a:r>
              <a:rPr lang="es-CO" sz="1200" dirty="0">
                <a:latin typeface="+mj-lt"/>
              </a:rPr>
              <a:t>retroalimentación a los gerentes de ventas y </a:t>
            </a:r>
            <a:r>
              <a:rPr lang="es-CO" sz="1200" dirty="0" smtClean="0">
                <a:latin typeface="+mj-lt"/>
              </a:rPr>
              <a:t>no  la tienen  automatizada </a:t>
            </a:r>
            <a:r>
              <a:rPr lang="es-CO" sz="1200" dirty="0">
                <a:latin typeface="+mj-lt"/>
              </a:rPr>
              <a:t>en el </a:t>
            </a:r>
            <a:r>
              <a:rPr lang="es-CO" sz="1200" dirty="0" smtClean="0">
                <a:latin typeface="+mj-lt"/>
              </a:rPr>
              <a:t>CRM.</a:t>
            </a:r>
            <a:endParaRPr sz="1200" dirty="0">
              <a:latin typeface="+mj-lt"/>
              <a:cs typeface="Arial"/>
            </a:endParaRPr>
          </a:p>
        </p:txBody>
      </p:sp>
      <p:sp>
        <p:nvSpPr>
          <p:cNvPr id="10" name="object 10"/>
          <p:cNvSpPr txBox="1"/>
          <p:nvPr/>
        </p:nvSpPr>
        <p:spPr>
          <a:xfrm>
            <a:off x="347300" y="4970674"/>
            <a:ext cx="3058754" cy="1938126"/>
          </a:xfrm>
          <a:prstGeom prst="rect">
            <a:avLst/>
          </a:prstGeom>
        </p:spPr>
        <p:txBody>
          <a:bodyPr vert="horz" wrap="square" lIns="0" tIns="0" rIns="0" bIns="0" rtlCol="0">
            <a:noAutofit/>
          </a:bodyPr>
          <a:lstStyle/>
          <a:p>
            <a:pPr marL="12700" marR="12700">
              <a:lnSpc>
                <a:spcPct val="100000"/>
              </a:lnSpc>
            </a:pPr>
            <a:r>
              <a:rPr lang="es-CO" sz="1200" dirty="0" smtClean="0"/>
              <a:t>La </a:t>
            </a:r>
            <a:r>
              <a:rPr lang="es-CO" sz="1200" dirty="0"/>
              <a:t>re-definición del </a:t>
            </a:r>
            <a:r>
              <a:rPr lang="es-CO" sz="1200" dirty="0" smtClean="0"/>
              <a:t>término, ayuda </a:t>
            </a:r>
            <a:r>
              <a:rPr lang="es-CO" sz="1200" dirty="0"/>
              <a:t>a las instituciones a evaluar y a asegurar el éxito de la instalación de un proceso de ventas. Esta tiene que convertirse en un plan de ventas interno que contiene un conjunto de acciones bien pensadas desde la calificación del cliente potencial hasta el cierre de un negocio que se integra plenamente en el  </a:t>
            </a:r>
            <a:r>
              <a:rPr lang="es-CO" sz="1200" dirty="0" smtClean="0"/>
              <a:t>proceso </a:t>
            </a:r>
            <a:r>
              <a:rPr lang="es-CO" sz="1200" dirty="0"/>
              <a:t>de la institución financiera y direccionan el comportamiento de las ventas que crean valor al proporcionar un gran impacto en los resultados de las </a:t>
            </a:r>
            <a:r>
              <a:rPr lang="es-CO" sz="1200" dirty="0" smtClean="0"/>
              <a:t>ventas.</a:t>
            </a:r>
            <a:endParaRPr sz="1200" dirty="0">
              <a:latin typeface="Arial"/>
              <a:cs typeface="Arial"/>
            </a:endParaRPr>
          </a:p>
        </p:txBody>
      </p:sp>
      <p:sp>
        <p:nvSpPr>
          <p:cNvPr id="11" name="object 11"/>
          <p:cNvSpPr txBox="1"/>
          <p:nvPr/>
        </p:nvSpPr>
        <p:spPr>
          <a:xfrm>
            <a:off x="3609799" y="2083689"/>
            <a:ext cx="6624766" cy="1091311"/>
          </a:xfrm>
          <a:prstGeom prst="rect">
            <a:avLst/>
          </a:prstGeom>
        </p:spPr>
        <p:txBody>
          <a:bodyPr vert="horz" wrap="square" lIns="0" tIns="0" rIns="0" bIns="0" rtlCol="0">
            <a:noAutofit/>
          </a:bodyPr>
          <a:lstStyle/>
          <a:p>
            <a:r>
              <a:rPr lang="es-CO" sz="1200" dirty="0" smtClean="0"/>
              <a:t>Cuando </a:t>
            </a:r>
            <a:r>
              <a:rPr lang="es-CO" sz="1200" dirty="0"/>
              <a:t>es correctamente implementado, el proceso de ventas es aceptado por los gerentes de ventas como la herramienta que mejora su productividad y desempeño. Una vez definidos, los gerentes de ventas se comprometen a actuar sobre el proceso de ventas escalable y eficiente, lo que </a:t>
            </a:r>
            <a:r>
              <a:rPr lang="es-CO" sz="1200" dirty="0" smtClean="0"/>
              <a:t>implica mucho más que  seguir </a:t>
            </a:r>
            <a:r>
              <a:rPr lang="es-CO" sz="1200" dirty="0"/>
              <a:t>pasos y </a:t>
            </a:r>
            <a:r>
              <a:rPr lang="es-CO" sz="1200" dirty="0" smtClean="0"/>
              <a:t>secuencias, además debe incluir  </a:t>
            </a:r>
            <a:r>
              <a:rPr lang="es-CO" sz="1200" dirty="0"/>
              <a:t>una transformación completa en un modelo de ventas basado en valores personalizados.</a:t>
            </a:r>
          </a:p>
          <a:p>
            <a:r>
              <a:rPr lang="es-CO" sz="1100" dirty="0"/>
              <a:t/>
            </a:r>
            <a:br>
              <a:rPr lang="es-CO" sz="1100" dirty="0"/>
            </a:br>
            <a:r>
              <a:rPr sz="1100" spc="-15" dirty="0" smtClean="0">
                <a:solidFill>
                  <a:srgbClr val="231F20"/>
                </a:solidFill>
                <a:latin typeface="Arial"/>
                <a:cs typeface="Arial"/>
              </a:rPr>
              <a:t>.</a:t>
            </a:r>
            <a:endParaRPr sz="11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34565" y="327390"/>
            <a:ext cx="110489"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3</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txBox="1">
            <a:spLocks noGrp="1"/>
          </p:cNvSpPr>
          <p:nvPr>
            <p:ph type="title"/>
          </p:nvPr>
        </p:nvSpPr>
        <p:spPr>
          <a:prstGeom prst="rect">
            <a:avLst/>
          </a:prstGeom>
        </p:spPr>
        <p:txBody>
          <a:bodyPr vert="horz" wrap="square" lIns="0" tIns="0" rIns="0" bIns="0" rtlCol="0">
            <a:noAutofit/>
          </a:bodyPr>
          <a:lstStyle/>
          <a:p>
            <a:pPr marL="12700">
              <a:lnSpc>
                <a:spcPts val="2975"/>
              </a:lnSpc>
            </a:pPr>
            <a:r>
              <a:rPr lang="es-CO" sz="2800" dirty="0" smtClean="0">
                <a:solidFill>
                  <a:schemeClr val="accent6">
                    <a:lumMod val="75000"/>
                  </a:schemeClr>
                </a:solidFill>
              </a:rPr>
              <a:t>Canal </a:t>
            </a:r>
            <a:r>
              <a:rPr lang="es-CO" sz="2800" dirty="0">
                <a:solidFill>
                  <a:schemeClr val="accent6">
                    <a:lumMod val="75000"/>
                  </a:schemeClr>
                </a:solidFill>
              </a:rPr>
              <a:t>para ventas corporativas </a:t>
            </a:r>
            <a:r>
              <a:rPr lang="es-CO" sz="2800" dirty="0"/>
              <a:t/>
            </a:r>
            <a:br>
              <a:rPr lang="es-CO" sz="2800" dirty="0"/>
            </a:br>
            <a:endParaRPr sz="2500" dirty="0">
              <a:latin typeface="Arial"/>
              <a:cs typeface="Arial"/>
            </a:endParaRPr>
          </a:p>
        </p:txBody>
      </p:sp>
      <p:sp>
        <p:nvSpPr>
          <p:cNvPr id="7" name="object 7"/>
          <p:cNvSpPr txBox="1"/>
          <p:nvPr/>
        </p:nvSpPr>
        <p:spPr>
          <a:xfrm>
            <a:off x="347300" y="1389702"/>
            <a:ext cx="6288450" cy="276231"/>
          </a:xfrm>
          <a:prstGeom prst="rect">
            <a:avLst/>
          </a:prstGeom>
        </p:spPr>
        <p:txBody>
          <a:bodyPr vert="horz" wrap="square" lIns="0" tIns="0" rIns="0" bIns="0" rtlCol="0">
            <a:noAutofit/>
          </a:bodyPr>
          <a:lstStyle/>
          <a:p>
            <a:pPr marL="12700">
              <a:lnSpc>
                <a:spcPts val="2145"/>
              </a:lnSpc>
            </a:pPr>
            <a:r>
              <a:rPr lang="es-CO" dirty="0"/>
              <a:t>Vista </a:t>
            </a:r>
            <a:r>
              <a:rPr lang="es-CO" dirty="0" smtClean="0"/>
              <a:t>detallada </a:t>
            </a:r>
            <a:r>
              <a:rPr lang="es-CO" dirty="0"/>
              <a:t>de las ocho etapas del canal de </a:t>
            </a:r>
            <a:r>
              <a:rPr lang="es-CO" dirty="0" smtClean="0"/>
              <a:t>ventas</a:t>
            </a:r>
            <a:endParaRPr sz="1800" dirty="0">
              <a:latin typeface="Arial"/>
              <a:cs typeface="Arial"/>
            </a:endParaRPr>
          </a:p>
        </p:txBody>
      </p:sp>
      <p:sp>
        <p:nvSpPr>
          <p:cNvPr id="8" name="object 8"/>
          <p:cNvSpPr txBox="1"/>
          <p:nvPr/>
        </p:nvSpPr>
        <p:spPr>
          <a:xfrm>
            <a:off x="360000" y="1901079"/>
            <a:ext cx="2159635" cy="1606495"/>
          </a:xfrm>
          <a:prstGeom prst="rect">
            <a:avLst/>
          </a:prstGeom>
        </p:spPr>
        <p:txBody>
          <a:bodyPr vert="horz" wrap="square" lIns="0" tIns="0" rIns="0" bIns="0" rtlCol="0">
            <a:noAutofit/>
          </a:bodyPr>
          <a:lstStyle/>
          <a:p>
            <a:pPr marL="12700" marR="12700">
              <a:lnSpc>
                <a:spcPct val="100000"/>
              </a:lnSpc>
            </a:pPr>
            <a:r>
              <a:rPr lang="es-CO" sz="1200" dirty="0" smtClean="0"/>
              <a:t>Antes </a:t>
            </a:r>
            <a:r>
              <a:rPr lang="es-CO" sz="1200" dirty="0"/>
              <a:t>de iniciar nuevas investigaciones sobre cómo debe verse el canal para las ventas a nivel corporativo, vamos a definir la parte más importante para el proceso de ventas. Este definitivamente debe estar basado en las etapas del canal y en las acciones, que tienen lugar dentro de cada </a:t>
            </a:r>
            <a:r>
              <a:rPr lang="es-CO" sz="1200" dirty="0" smtClean="0"/>
              <a:t>secuencia.</a:t>
            </a:r>
            <a:endParaRPr sz="1200" dirty="0">
              <a:latin typeface="Arial"/>
              <a:cs typeface="Arial"/>
            </a:endParaRPr>
          </a:p>
        </p:txBody>
      </p:sp>
      <p:sp>
        <p:nvSpPr>
          <p:cNvPr id="9" name="object 9"/>
          <p:cNvSpPr txBox="1"/>
          <p:nvPr/>
        </p:nvSpPr>
        <p:spPr>
          <a:xfrm>
            <a:off x="326009" y="3873333"/>
            <a:ext cx="2239645" cy="1109345"/>
          </a:xfrm>
          <a:prstGeom prst="rect">
            <a:avLst/>
          </a:prstGeom>
        </p:spPr>
        <p:txBody>
          <a:bodyPr vert="horz" wrap="square" lIns="0" tIns="0" rIns="0" bIns="0" rtlCol="0">
            <a:noAutofit/>
          </a:bodyPr>
          <a:lstStyle/>
          <a:p>
            <a:pPr marL="12700" marR="12700">
              <a:lnSpc>
                <a:spcPct val="100000"/>
              </a:lnSpc>
            </a:pPr>
            <a:r>
              <a:rPr lang="es-CO" sz="1200" dirty="0" smtClean="0"/>
              <a:t>Hay </a:t>
            </a:r>
            <a:r>
              <a:rPr lang="es-CO" sz="1200" dirty="0"/>
              <a:t>muchos rumores alrededor de los vendedores contra los enfoques del canal del cliente, pero consideramos las ventas como un acto proactivo, creyendo que un proceso de ventas ideal debe estar basado en el canal de </a:t>
            </a:r>
            <a:r>
              <a:rPr lang="es-CO" sz="1200" dirty="0" smtClean="0"/>
              <a:t>ventas.</a:t>
            </a:r>
            <a:endParaRPr sz="1200" dirty="0">
              <a:latin typeface="Arial"/>
              <a:cs typeface="Arial"/>
            </a:endParaRPr>
          </a:p>
        </p:txBody>
      </p:sp>
      <p:sp>
        <p:nvSpPr>
          <p:cNvPr id="10" name="object 10"/>
          <p:cNvSpPr txBox="1"/>
          <p:nvPr/>
        </p:nvSpPr>
        <p:spPr>
          <a:xfrm>
            <a:off x="360000" y="5281557"/>
            <a:ext cx="2117725" cy="1109345"/>
          </a:xfrm>
          <a:prstGeom prst="rect">
            <a:avLst/>
          </a:prstGeom>
        </p:spPr>
        <p:txBody>
          <a:bodyPr vert="horz" wrap="square" lIns="0" tIns="0" rIns="0" bIns="0" rtlCol="0">
            <a:noAutofit/>
          </a:bodyPr>
          <a:lstStyle/>
          <a:p>
            <a:pPr marL="12700" marR="156845">
              <a:lnSpc>
                <a:spcPct val="100000"/>
              </a:lnSpc>
            </a:pPr>
            <a:r>
              <a:rPr lang="es-CO" sz="1200" dirty="0" smtClean="0"/>
              <a:t>A </a:t>
            </a:r>
            <a:r>
              <a:rPr lang="es-CO" sz="1200" dirty="0"/>
              <a:t>pesar de que el canal de ventas no es un tema nuevo, todavía es bastante difícil encontrar el modelo apropiado que podría ser aplicable para ventas a nivel corporativo</a:t>
            </a:r>
            <a:endParaRPr sz="1200" dirty="0">
              <a:latin typeface="Arial"/>
              <a:cs typeface="Arial"/>
            </a:endParaRPr>
          </a:p>
        </p:txBody>
      </p:sp>
      <p:sp>
        <p:nvSpPr>
          <p:cNvPr id="11" name="object 11"/>
          <p:cNvSpPr txBox="1"/>
          <p:nvPr/>
        </p:nvSpPr>
        <p:spPr>
          <a:xfrm>
            <a:off x="3216000" y="1901079"/>
            <a:ext cx="2072005" cy="1972254"/>
          </a:xfrm>
          <a:prstGeom prst="rect">
            <a:avLst/>
          </a:prstGeom>
        </p:spPr>
        <p:txBody>
          <a:bodyPr vert="horz" wrap="square" lIns="0" tIns="0" rIns="0" bIns="0" rtlCol="0">
            <a:noAutofit/>
          </a:bodyPr>
          <a:lstStyle/>
          <a:p>
            <a:pPr marL="12700" marR="12700">
              <a:lnSpc>
                <a:spcPct val="100000"/>
              </a:lnSpc>
            </a:pPr>
            <a:r>
              <a:rPr lang="es-CO" sz="1200" dirty="0" smtClean="0"/>
              <a:t>Cuando </a:t>
            </a:r>
            <a:r>
              <a:rPr lang="es-CO" sz="1200" dirty="0"/>
              <a:t>que se </a:t>
            </a:r>
            <a:r>
              <a:rPr lang="es-CO" sz="1200" dirty="0" smtClean="0"/>
              <a:t>diseña un  proceso </a:t>
            </a:r>
            <a:r>
              <a:rPr lang="es-CO" sz="1200" dirty="0"/>
              <a:t>de ventas eficaz y metódicamente monitoreado, impulsado por las necesidades específicas del negocio y por los puntos </a:t>
            </a:r>
            <a:r>
              <a:rPr lang="es-CO" sz="1200" dirty="0" smtClean="0"/>
              <a:t>críticos </a:t>
            </a:r>
            <a:r>
              <a:rPr lang="es-CO" sz="1200" dirty="0"/>
              <a:t>del flujo de trabajo, así como los objetivos corporativos estratégicos relacionados con el desarrollo de los negocios, el primer paso debería ser un cuidadoso proceso de mapeo de las etapas del canal de ventas</a:t>
            </a:r>
            <a:endParaRPr sz="1200" dirty="0">
              <a:latin typeface="Arial"/>
              <a:cs typeface="Arial"/>
            </a:endParaRPr>
          </a:p>
        </p:txBody>
      </p:sp>
      <p:sp>
        <p:nvSpPr>
          <p:cNvPr id="12" name="object 12"/>
          <p:cNvSpPr txBox="1"/>
          <p:nvPr/>
        </p:nvSpPr>
        <p:spPr>
          <a:xfrm>
            <a:off x="3216000" y="4457779"/>
            <a:ext cx="2043430" cy="1109345"/>
          </a:xfrm>
          <a:prstGeom prst="rect">
            <a:avLst/>
          </a:prstGeom>
        </p:spPr>
        <p:txBody>
          <a:bodyPr vert="horz" wrap="square" lIns="0" tIns="0" rIns="0" bIns="0" rtlCol="0">
            <a:noAutofit/>
          </a:bodyPr>
          <a:lstStyle/>
          <a:p>
            <a:pPr marL="12700" marR="12700">
              <a:lnSpc>
                <a:spcPct val="100000"/>
              </a:lnSpc>
            </a:pPr>
            <a:r>
              <a:rPr lang="es-CO" sz="1200" dirty="0" smtClean="0"/>
              <a:t>Este </a:t>
            </a:r>
            <a:r>
              <a:rPr lang="es-CO" sz="1200" dirty="0"/>
              <a:t>mapeo ayuda a las instituciones a identificar la fuente de los cuellos de botella y los </a:t>
            </a:r>
            <a:r>
              <a:rPr lang="es-CO" sz="1200" dirty="0" smtClean="0"/>
              <a:t>gastos innecesarios,  </a:t>
            </a:r>
            <a:r>
              <a:rPr lang="es-CO" sz="1200" dirty="0"/>
              <a:t>para ayudar a determinar cómo los procesos ineficientes se pueden mejorar para agregar más </a:t>
            </a:r>
            <a:r>
              <a:rPr lang="es-CO" sz="1200" dirty="0" smtClean="0"/>
              <a:t>valor.</a:t>
            </a:r>
            <a:endParaRPr sz="1200" dirty="0">
              <a:latin typeface="Arial"/>
              <a:cs typeface="Arial"/>
            </a:endParaRPr>
          </a:p>
        </p:txBody>
      </p:sp>
      <p:sp>
        <p:nvSpPr>
          <p:cNvPr id="13" name="object 13"/>
          <p:cNvSpPr/>
          <p:nvPr/>
        </p:nvSpPr>
        <p:spPr>
          <a:xfrm>
            <a:off x="5569205" y="1879863"/>
            <a:ext cx="4720328" cy="4511039"/>
          </a:xfrm>
          <a:prstGeom prst="rect">
            <a:avLst/>
          </a:prstGeom>
          <a:blipFill>
            <a:blip r:embed="rId2" cstate="print"/>
            <a:stretch>
              <a:fillRect/>
            </a:stretch>
          </a:blipFill>
        </p:spPr>
        <p:txBody>
          <a:bodyPr wrap="square" lIns="0" tIns="0" rIns="0" bIns="0" rtlCol="0">
            <a:noAutofit/>
          </a:bodyPr>
          <a:lstStyle/>
          <a:p>
            <a:endParaRPr/>
          </a:p>
        </p:txBody>
      </p:sp>
      <p:sp>
        <p:nvSpPr>
          <p:cNvPr id="14" name="Text Box 2"/>
          <p:cNvSpPr txBox="1">
            <a:spLocks noChangeArrowheads="1"/>
          </p:cNvSpPr>
          <p:nvPr/>
        </p:nvSpPr>
        <p:spPr bwMode="auto">
          <a:xfrm>
            <a:off x="7550150" y="2167728"/>
            <a:ext cx="2434304" cy="304800"/>
          </a:xfrm>
          <a:prstGeom prst="rect">
            <a:avLst/>
          </a:prstGeom>
          <a:solidFill>
            <a:schemeClr val="accent5">
              <a:lumMod val="60000"/>
              <a:lumOff val="4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CO" sz="1200" b="0" i="0" u="none" strike="noStrike" cap="none" normalizeH="0" baseline="0" dirty="0" smtClean="0">
                <a:ln>
                  <a:noFill/>
                </a:ln>
                <a:solidFill>
                  <a:schemeClr val="bg1"/>
                </a:solidFill>
                <a:effectLst/>
                <a:latin typeface="Calibri" panose="020F0502020204030204" pitchFamily="34" charset="0"/>
              </a:rPr>
              <a:t>1. Calificación</a:t>
            </a:r>
            <a:endParaRPr kumimoji="0" lang="es-CO" sz="1800" b="0" i="0" u="none" strike="noStrike" cap="none" normalizeH="0" baseline="0" dirty="0" smtClean="0">
              <a:ln>
                <a:noFill/>
              </a:ln>
              <a:solidFill>
                <a:schemeClr val="bg1"/>
              </a:solidFill>
              <a:effectLst/>
              <a:latin typeface="Arial" panose="020B0604020202020204" pitchFamily="34" charset="0"/>
            </a:endParaRPr>
          </a:p>
        </p:txBody>
      </p:sp>
      <p:sp>
        <p:nvSpPr>
          <p:cNvPr id="15" name="Text Box 2"/>
          <p:cNvSpPr txBox="1">
            <a:spLocks noChangeArrowheads="1"/>
          </p:cNvSpPr>
          <p:nvPr/>
        </p:nvSpPr>
        <p:spPr bwMode="auto">
          <a:xfrm>
            <a:off x="7550150" y="2626930"/>
            <a:ext cx="2434304" cy="319470"/>
          </a:xfrm>
          <a:prstGeom prst="rect">
            <a:avLst/>
          </a:prstGeom>
          <a:solidFill>
            <a:schemeClr val="accent3"/>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r>
              <a:rPr lang="es-CO" sz="1200" dirty="0" smtClean="0">
                <a:solidFill>
                  <a:schemeClr val="bg1"/>
                </a:solidFill>
              </a:rPr>
              <a:t>2. Análisis </a:t>
            </a:r>
            <a:r>
              <a:rPr lang="es-CO" sz="1200" dirty="0">
                <a:solidFill>
                  <a:schemeClr val="bg1"/>
                </a:solidFill>
              </a:rPr>
              <a:t>de Necesidades</a:t>
            </a:r>
          </a:p>
        </p:txBody>
      </p:sp>
      <p:sp>
        <p:nvSpPr>
          <p:cNvPr id="17" name="Text Box 2"/>
          <p:cNvSpPr txBox="1">
            <a:spLocks noChangeArrowheads="1"/>
          </p:cNvSpPr>
          <p:nvPr/>
        </p:nvSpPr>
        <p:spPr bwMode="auto">
          <a:xfrm>
            <a:off x="7550150" y="3100802"/>
            <a:ext cx="2434304" cy="309092"/>
          </a:xfrm>
          <a:prstGeom prst="rect">
            <a:avLst/>
          </a:prstGeom>
          <a:solidFill>
            <a:srgbClr val="FFC0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kumimoji="0" lang="es-CO" sz="1200" b="0" i="0" u="none" strike="noStrike" cap="none" normalizeH="0" baseline="0" dirty="0" smtClean="0">
                <a:ln>
                  <a:noFill/>
                </a:ln>
                <a:solidFill>
                  <a:schemeClr val="bg1"/>
                </a:solidFill>
                <a:effectLst/>
                <a:latin typeface="Calibri" panose="020F0502020204030204" pitchFamily="34" charset="0"/>
              </a:rPr>
              <a:t>3.</a:t>
            </a:r>
            <a:r>
              <a:rPr lang="es-CO" sz="1200" dirty="0" smtClean="0">
                <a:solidFill>
                  <a:schemeClr val="bg1"/>
                </a:solidFill>
              </a:rPr>
              <a:t> </a:t>
            </a:r>
            <a:r>
              <a:rPr lang="es-CO" sz="1200" dirty="0">
                <a:solidFill>
                  <a:schemeClr val="bg1"/>
                </a:solidFill>
              </a:rPr>
              <a:t>Presentación</a:t>
            </a:r>
          </a:p>
          <a:p>
            <a:pPr marL="0" marR="0" lvl="0" indent="0" algn="l" defTabSz="914400" rtl="0" eaLnBrk="0" fontAlgn="base" latinLnBrk="0" hangingPunct="0">
              <a:lnSpc>
                <a:spcPct val="100000"/>
              </a:lnSpc>
              <a:spcBef>
                <a:spcPct val="0"/>
              </a:spcBef>
              <a:spcAft>
                <a:spcPts val="800"/>
              </a:spcAft>
              <a:buClrTx/>
              <a:buSzTx/>
              <a:buFontTx/>
              <a:buNone/>
              <a:tabLst/>
            </a:pPr>
            <a:r>
              <a:rPr kumimoji="0" lang="es-CO" sz="1200" b="0" i="0" u="none" strike="noStrike" cap="none" normalizeH="0" baseline="0" dirty="0" smtClean="0">
                <a:ln>
                  <a:noFill/>
                </a:ln>
                <a:solidFill>
                  <a:schemeClr val="tx1"/>
                </a:solidFill>
                <a:effectLst/>
                <a:latin typeface="Calibri" panose="020F0502020204030204" pitchFamily="34" charset="0"/>
              </a:rPr>
              <a:t> </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18" name="Text Box 2"/>
          <p:cNvSpPr txBox="1">
            <a:spLocks noChangeArrowheads="1"/>
          </p:cNvSpPr>
          <p:nvPr/>
        </p:nvSpPr>
        <p:spPr bwMode="auto">
          <a:xfrm>
            <a:off x="7550150" y="3623823"/>
            <a:ext cx="2434304" cy="322648"/>
          </a:xfrm>
          <a:prstGeom prst="rect">
            <a:avLst/>
          </a:prstGeom>
          <a:solidFill>
            <a:schemeClr val="accent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s-CO" sz="1200" dirty="0" smtClean="0">
                <a:solidFill>
                  <a:schemeClr val="bg1"/>
                </a:solidFill>
              </a:rPr>
              <a:t>4. Desarrollo </a:t>
            </a:r>
            <a:r>
              <a:rPr lang="es-CO" sz="1200" dirty="0">
                <a:solidFill>
                  <a:schemeClr val="bg1"/>
                </a:solidFill>
              </a:rPr>
              <a:t>de la Propuesta</a:t>
            </a:r>
            <a:endParaRPr kumimoji="0" lang="es-CO" sz="1800" b="0" i="0" u="none" strike="noStrike" cap="none" normalizeH="0" baseline="0" dirty="0" smtClean="0">
              <a:ln>
                <a:noFill/>
              </a:ln>
              <a:solidFill>
                <a:schemeClr val="bg1"/>
              </a:solidFill>
              <a:effectLst/>
              <a:latin typeface="Arial" panose="020B0604020202020204" pitchFamily="34" charset="0"/>
            </a:endParaRPr>
          </a:p>
        </p:txBody>
      </p:sp>
      <p:sp>
        <p:nvSpPr>
          <p:cNvPr id="19" name="Text Box 2"/>
          <p:cNvSpPr txBox="1">
            <a:spLocks noChangeArrowheads="1"/>
          </p:cNvSpPr>
          <p:nvPr/>
        </p:nvSpPr>
        <p:spPr bwMode="auto">
          <a:xfrm>
            <a:off x="7550150" y="4097697"/>
            <a:ext cx="2434304" cy="296503"/>
          </a:xfrm>
          <a:prstGeom prst="rect">
            <a:avLst/>
          </a:prstGeom>
          <a:solidFill>
            <a:schemeClr val="accent4">
              <a:lumMod val="60000"/>
              <a:lumOff val="4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s-CO" sz="1200" dirty="0" smtClean="0">
                <a:solidFill>
                  <a:schemeClr val="bg1"/>
                </a:solidFill>
                <a:latin typeface="Calibri" panose="020F0502020204030204" pitchFamily="34" charset="0"/>
              </a:rPr>
              <a:t>5.</a:t>
            </a:r>
            <a:r>
              <a:rPr lang="es-CO" sz="1200" dirty="0">
                <a:solidFill>
                  <a:schemeClr val="bg1"/>
                </a:solidFill>
              </a:rPr>
              <a:t> Presentación de la Propuesta</a:t>
            </a:r>
            <a:r>
              <a:rPr lang="es-CO" sz="1200" dirty="0" smtClean="0">
                <a:solidFill>
                  <a:schemeClr val="bg1"/>
                </a:solidFill>
                <a:latin typeface="Calibri" panose="020F0502020204030204" pitchFamily="34" charset="0"/>
              </a:rPr>
              <a:t>  </a:t>
            </a:r>
            <a:endParaRPr kumimoji="0" lang="es-CO" sz="1800" b="0" i="0" u="none" strike="noStrike" cap="none" normalizeH="0" baseline="0" dirty="0" smtClean="0">
              <a:ln>
                <a:noFill/>
              </a:ln>
              <a:solidFill>
                <a:schemeClr val="bg1"/>
              </a:solidFill>
              <a:effectLst/>
              <a:latin typeface="Arial" panose="020B0604020202020204" pitchFamily="34" charset="0"/>
            </a:endParaRPr>
          </a:p>
        </p:txBody>
      </p:sp>
      <p:sp>
        <p:nvSpPr>
          <p:cNvPr id="20" name="Text Box 2"/>
          <p:cNvSpPr txBox="1">
            <a:spLocks noChangeArrowheads="1"/>
          </p:cNvSpPr>
          <p:nvPr/>
        </p:nvSpPr>
        <p:spPr bwMode="auto">
          <a:xfrm>
            <a:off x="7550150" y="4634273"/>
            <a:ext cx="2434304" cy="293327"/>
          </a:xfrm>
          <a:prstGeom prst="rect">
            <a:avLst/>
          </a:prstGeom>
          <a:solidFill>
            <a:schemeClr val="tx2">
              <a:lumMod val="60000"/>
              <a:lumOff val="4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s-CO" sz="1200" dirty="0" smtClean="0">
                <a:solidFill>
                  <a:schemeClr val="bg1"/>
                </a:solidFill>
                <a:latin typeface="Calibri" panose="020F0502020204030204" pitchFamily="34" charset="0"/>
              </a:rPr>
              <a:t>6. Negociaciones</a:t>
            </a:r>
            <a:endParaRPr kumimoji="0" lang="es-CO" sz="1800" b="0" i="0" u="none" strike="noStrike" cap="none" normalizeH="0" baseline="0" dirty="0" smtClean="0">
              <a:ln>
                <a:noFill/>
              </a:ln>
              <a:solidFill>
                <a:schemeClr val="bg1"/>
              </a:solidFill>
              <a:effectLst/>
              <a:latin typeface="Arial" panose="020B0604020202020204" pitchFamily="34" charset="0"/>
            </a:endParaRPr>
          </a:p>
        </p:txBody>
      </p:sp>
      <p:sp>
        <p:nvSpPr>
          <p:cNvPr id="21" name="Text Box 2"/>
          <p:cNvSpPr txBox="1">
            <a:spLocks noChangeArrowheads="1"/>
          </p:cNvSpPr>
          <p:nvPr/>
        </p:nvSpPr>
        <p:spPr bwMode="auto">
          <a:xfrm>
            <a:off x="7550150" y="5082002"/>
            <a:ext cx="2434304" cy="302798"/>
          </a:xfrm>
          <a:prstGeom prst="rect">
            <a:avLst/>
          </a:prstGeom>
          <a:solidFill>
            <a:schemeClr val="accent5">
              <a:lumMod val="60000"/>
              <a:lumOff val="4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s-CO" sz="1200" dirty="0" smtClean="0">
                <a:solidFill>
                  <a:schemeClr val="bg1"/>
                </a:solidFill>
              </a:rPr>
              <a:t>7. Contratación</a:t>
            </a:r>
            <a:endParaRPr kumimoji="0" lang="es-CO" sz="1800" b="0" i="0" u="none" strike="noStrike" cap="none" normalizeH="0" baseline="0" dirty="0" smtClean="0">
              <a:ln>
                <a:noFill/>
              </a:ln>
              <a:solidFill>
                <a:schemeClr val="bg1"/>
              </a:solidFill>
              <a:effectLst/>
              <a:latin typeface="Arial" panose="020B0604020202020204" pitchFamily="34" charset="0"/>
            </a:endParaRPr>
          </a:p>
        </p:txBody>
      </p:sp>
      <p:sp>
        <p:nvSpPr>
          <p:cNvPr id="22" name="Text Box 2"/>
          <p:cNvSpPr txBox="1">
            <a:spLocks noChangeArrowheads="1"/>
          </p:cNvSpPr>
          <p:nvPr/>
        </p:nvSpPr>
        <p:spPr bwMode="auto">
          <a:xfrm>
            <a:off x="7550150" y="5598730"/>
            <a:ext cx="2434304" cy="319470"/>
          </a:xfrm>
          <a:prstGeom prst="rect">
            <a:avLst/>
          </a:prstGeom>
          <a:solidFill>
            <a:schemeClr val="accent5">
              <a:lumMod val="60000"/>
              <a:lumOff val="40000"/>
            </a:schemeClr>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s-CO" sz="1200" dirty="0" smtClean="0">
                <a:solidFill>
                  <a:schemeClr val="bg1"/>
                </a:solidFill>
                <a:latin typeface="Calibri" panose="020F0502020204030204" pitchFamily="34" charset="0"/>
              </a:rPr>
              <a:t>8. Cierre</a:t>
            </a:r>
            <a:endParaRPr kumimoji="0" lang="es-CO" sz="1800" b="0" i="0" u="none" strike="noStrike" cap="none" normalizeH="0" baseline="0" dirty="0" smtClean="0">
              <a:ln>
                <a:noFill/>
              </a:ln>
              <a:solidFill>
                <a:schemeClr val="bg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34565" y="327390"/>
            <a:ext cx="110489"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4</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p:nvPr/>
        </p:nvSpPr>
        <p:spPr>
          <a:xfrm>
            <a:off x="4301851" y="3230613"/>
            <a:ext cx="6390138" cy="4329391"/>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0" rIns="0" bIns="0" rtlCol="0">
            <a:noAutofit/>
          </a:bodyPr>
          <a:lstStyle/>
          <a:p>
            <a:pPr marL="12700">
              <a:lnSpc>
                <a:spcPts val="2975"/>
              </a:lnSpc>
            </a:pPr>
            <a:r>
              <a:rPr lang="es-CO" sz="2800" dirty="0" smtClean="0">
                <a:solidFill>
                  <a:schemeClr val="accent6">
                    <a:lumMod val="75000"/>
                  </a:schemeClr>
                </a:solidFill>
              </a:rPr>
              <a:t>Definición </a:t>
            </a:r>
            <a:r>
              <a:rPr lang="es-CO" sz="2800" dirty="0">
                <a:solidFill>
                  <a:schemeClr val="accent6">
                    <a:lumMod val="75000"/>
                  </a:schemeClr>
                </a:solidFill>
              </a:rPr>
              <a:t>de los pasos</a:t>
            </a:r>
            <a:r>
              <a:rPr lang="es-CO" sz="2800" dirty="0"/>
              <a:t/>
            </a:r>
            <a:br>
              <a:rPr lang="es-CO" sz="2800" dirty="0"/>
            </a:br>
            <a:endParaRPr sz="2500" dirty="0">
              <a:latin typeface="Arial"/>
              <a:cs typeface="Arial"/>
            </a:endParaRPr>
          </a:p>
        </p:txBody>
      </p:sp>
      <p:sp>
        <p:nvSpPr>
          <p:cNvPr id="8" name="object 8"/>
          <p:cNvSpPr txBox="1"/>
          <p:nvPr/>
        </p:nvSpPr>
        <p:spPr>
          <a:xfrm>
            <a:off x="347300" y="1326037"/>
            <a:ext cx="8879250" cy="273050"/>
          </a:xfrm>
          <a:prstGeom prst="rect">
            <a:avLst/>
          </a:prstGeom>
        </p:spPr>
        <p:txBody>
          <a:bodyPr vert="horz" wrap="square" lIns="0" tIns="0" rIns="0" bIns="0" rtlCol="0">
            <a:noAutofit/>
          </a:bodyPr>
          <a:lstStyle/>
          <a:p>
            <a:pPr marL="12700">
              <a:lnSpc>
                <a:spcPts val="2145"/>
              </a:lnSpc>
            </a:pPr>
            <a:r>
              <a:rPr lang="es-CO" dirty="0" smtClean="0"/>
              <a:t>El </a:t>
            </a:r>
            <a:r>
              <a:rPr lang="es-CO" dirty="0"/>
              <a:t>proceso de ventas tiene que estar conectado </a:t>
            </a:r>
            <a:r>
              <a:rPr lang="es-CO" dirty="0" smtClean="0"/>
              <a:t>al ciclo de vida </a:t>
            </a:r>
            <a:r>
              <a:rPr lang="es-CO" dirty="0"/>
              <a:t>del cliente a través </a:t>
            </a:r>
            <a:r>
              <a:rPr lang="es-CO" dirty="0" smtClean="0"/>
              <a:t>del funnel </a:t>
            </a:r>
            <a:endParaRPr sz="1800" dirty="0">
              <a:latin typeface="Arial"/>
              <a:cs typeface="Arial"/>
            </a:endParaRPr>
          </a:p>
        </p:txBody>
      </p:sp>
      <p:sp>
        <p:nvSpPr>
          <p:cNvPr id="9" name="object 9"/>
          <p:cNvSpPr txBox="1"/>
          <p:nvPr/>
        </p:nvSpPr>
        <p:spPr>
          <a:xfrm>
            <a:off x="347300" y="1842429"/>
            <a:ext cx="2035809" cy="926465"/>
          </a:xfrm>
          <a:prstGeom prst="rect">
            <a:avLst/>
          </a:prstGeom>
        </p:spPr>
        <p:txBody>
          <a:bodyPr vert="horz" wrap="square" lIns="0" tIns="0" rIns="0" bIns="0" rtlCol="0">
            <a:noAutofit/>
          </a:bodyPr>
          <a:lstStyle/>
          <a:p>
            <a:pPr marL="12700" marR="12700"/>
            <a:r>
              <a:rPr lang="es-CO" sz="1200" dirty="0" smtClean="0"/>
              <a:t>Después </a:t>
            </a:r>
            <a:r>
              <a:rPr lang="es-CO" sz="1200" dirty="0"/>
              <a:t>de que los procesos y las etapas se han entendido completamente, podemos explorar cada paso del embudo y definir los beneficios del modelo.</a:t>
            </a:r>
          </a:p>
          <a:p>
            <a:pPr marL="12700" marR="12700">
              <a:lnSpc>
                <a:spcPct val="100000"/>
              </a:lnSpc>
            </a:pPr>
            <a:endParaRPr sz="1200" dirty="0">
              <a:latin typeface="Arial"/>
              <a:cs typeface="Arial"/>
            </a:endParaRPr>
          </a:p>
        </p:txBody>
      </p:sp>
      <p:sp>
        <p:nvSpPr>
          <p:cNvPr id="10" name="object 10"/>
          <p:cNvSpPr txBox="1"/>
          <p:nvPr/>
        </p:nvSpPr>
        <p:spPr>
          <a:xfrm>
            <a:off x="393654" y="3027364"/>
            <a:ext cx="2002155" cy="743585"/>
          </a:xfrm>
          <a:prstGeom prst="rect">
            <a:avLst/>
          </a:prstGeom>
        </p:spPr>
        <p:txBody>
          <a:bodyPr vert="horz" wrap="square" lIns="0" tIns="0" rIns="0" bIns="0" rtlCol="0">
            <a:noAutofit/>
          </a:bodyPr>
          <a:lstStyle/>
          <a:p>
            <a:pPr algn="just"/>
            <a:r>
              <a:rPr lang="es-CO" sz="1200" dirty="0" smtClean="0"/>
              <a:t>Cada </a:t>
            </a:r>
            <a:r>
              <a:rPr lang="es-CO" sz="1200" dirty="0"/>
              <a:t>etapa del proceso tiene su propio objetivo y un conjunto de actividades combinadas en el </a:t>
            </a:r>
            <a:r>
              <a:rPr lang="es-CO" sz="1200" dirty="0" smtClean="0"/>
              <a:t>subproceso.</a:t>
            </a:r>
            <a:endParaRPr sz="1200" dirty="0">
              <a:latin typeface="Arial"/>
              <a:cs typeface="Arial"/>
            </a:endParaRPr>
          </a:p>
        </p:txBody>
      </p:sp>
      <p:sp>
        <p:nvSpPr>
          <p:cNvPr id="11" name="object 11"/>
          <p:cNvSpPr txBox="1"/>
          <p:nvPr/>
        </p:nvSpPr>
        <p:spPr>
          <a:xfrm>
            <a:off x="360000" y="3938702"/>
            <a:ext cx="2313350" cy="2755265"/>
          </a:xfrm>
          <a:prstGeom prst="rect">
            <a:avLst/>
          </a:prstGeom>
        </p:spPr>
        <p:txBody>
          <a:bodyPr vert="horz" wrap="square" lIns="0" tIns="0" rIns="0" bIns="0" rtlCol="0">
            <a:noAutofit/>
          </a:bodyPr>
          <a:lstStyle/>
          <a:p>
            <a:pPr marL="12700" marR="142240"/>
            <a:r>
              <a:rPr lang="es-CO" sz="1200" dirty="0" smtClean="0"/>
              <a:t>En </a:t>
            </a:r>
            <a:r>
              <a:rPr lang="es-CO" sz="1200" dirty="0"/>
              <a:t>última instancia, el proceso de ventas </a:t>
            </a:r>
            <a:r>
              <a:rPr lang="es-CO" sz="1200" dirty="0" smtClean="0"/>
              <a:t>debe estar conectado con </a:t>
            </a:r>
            <a:r>
              <a:rPr lang="es-CO" sz="1200" dirty="0"/>
              <a:t>el canal de gestión de </a:t>
            </a:r>
            <a:r>
              <a:rPr lang="es-CO" sz="1200" dirty="0" smtClean="0"/>
              <a:t>clientes potenciales, la gestión </a:t>
            </a:r>
            <a:r>
              <a:rPr lang="es-CO" sz="1200" dirty="0"/>
              <a:t>de cuentas y </a:t>
            </a:r>
            <a:r>
              <a:rPr lang="es-CO" sz="1200" dirty="0" smtClean="0"/>
              <a:t>las etapas </a:t>
            </a:r>
            <a:r>
              <a:rPr lang="es-CO" sz="1200" dirty="0"/>
              <a:t>de entrega de </a:t>
            </a:r>
            <a:r>
              <a:rPr lang="es-CO" sz="1200" dirty="0" smtClean="0"/>
              <a:t>servicios, impulsado con </a:t>
            </a:r>
            <a:r>
              <a:rPr lang="es-CO" sz="1200" dirty="0"/>
              <a:t>software de </a:t>
            </a:r>
            <a:r>
              <a:rPr lang="es-CO" sz="1200" dirty="0" smtClean="0"/>
              <a:t>automatización de procesos. </a:t>
            </a:r>
            <a:r>
              <a:rPr lang="es-CO" sz="1200" dirty="0"/>
              <a:t>Un sistema de CRM ayudaría a determinar la probabilidad del cierre de un negocio, midiendo el progreso de un prospecto a través de las etapas del canal de ventas; </a:t>
            </a:r>
            <a:r>
              <a:rPr lang="es-CO" sz="1200" dirty="0" smtClean="0"/>
              <a:t>Permitiendo </a:t>
            </a:r>
            <a:r>
              <a:rPr lang="es-CO" sz="1200" dirty="0"/>
              <a:t>a los gerentes de ventas supervisar "el sentimiento" de cómo un negocio podría progresar a través </a:t>
            </a:r>
            <a:r>
              <a:rPr lang="es-CO" sz="1200" dirty="0" smtClean="0"/>
              <a:t>de un sistema  de calificación de clientes personalizado.</a:t>
            </a:r>
            <a:endParaRPr sz="1200" dirty="0">
              <a:latin typeface="Arial"/>
              <a:cs typeface="Arial"/>
            </a:endParaRPr>
          </a:p>
        </p:txBody>
      </p:sp>
      <p:sp>
        <p:nvSpPr>
          <p:cNvPr id="12" name="object 12"/>
          <p:cNvSpPr txBox="1"/>
          <p:nvPr/>
        </p:nvSpPr>
        <p:spPr>
          <a:xfrm>
            <a:off x="3015528" y="1860177"/>
            <a:ext cx="2642235" cy="1109345"/>
          </a:xfrm>
          <a:prstGeom prst="rect">
            <a:avLst/>
          </a:prstGeom>
        </p:spPr>
        <p:txBody>
          <a:bodyPr vert="horz" wrap="square" lIns="0" tIns="0" rIns="0" bIns="0" rtlCol="0">
            <a:noAutofit/>
          </a:bodyPr>
          <a:lstStyle/>
          <a:p>
            <a:pPr marL="12700" marR="12700">
              <a:lnSpc>
                <a:spcPct val="100000"/>
              </a:lnSpc>
            </a:pPr>
            <a:r>
              <a:rPr lang="es-CO" sz="1200" dirty="0" smtClean="0"/>
              <a:t>Así </a:t>
            </a:r>
            <a:r>
              <a:rPr lang="es-CO" sz="1200" dirty="0"/>
              <a:t>como proporcionar consejos y llamar la atención para asegurarse de que no se ha omitido ningún paso o información durante todo el </a:t>
            </a:r>
            <a:r>
              <a:rPr lang="es-CO" sz="1200" dirty="0" smtClean="0"/>
              <a:t>ciclo de vida </a:t>
            </a:r>
            <a:r>
              <a:rPr lang="es-CO" sz="1200" dirty="0"/>
              <a:t>del cliente </a:t>
            </a:r>
            <a:r>
              <a:rPr lang="es-CO" sz="1200" dirty="0" smtClean="0"/>
              <a:t>, desde </a:t>
            </a:r>
            <a:r>
              <a:rPr lang="es-CO" sz="1200" dirty="0"/>
              <a:t>la generación de clientes potenciales hasta las ventas cruzadas y obtener </a:t>
            </a:r>
            <a:r>
              <a:rPr lang="es-CO" sz="1200" dirty="0" smtClean="0"/>
              <a:t>fidelización </a:t>
            </a:r>
            <a:r>
              <a:rPr lang="es-CO" sz="1200" dirty="0"/>
              <a:t>por parte de los </a:t>
            </a:r>
            <a:r>
              <a:rPr lang="es-CO" sz="1200" dirty="0" smtClean="0"/>
              <a:t>clientes</a:t>
            </a:r>
            <a:r>
              <a:rPr lang="es-CO" sz="1100" dirty="0" smtClean="0"/>
              <a:t>.</a:t>
            </a:r>
            <a:endParaRPr sz="1100" dirty="0">
              <a:latin typeface="Arial"/>
              <a:cs typeface="Arial"/>
            </a:endParaRPr>
          </a:p>
        </p:txBody>
      </p:sp>
      <p:sp>
        <p:nvSpPr>
          <p:cNvPr id="13" name="object 13"/>
          <p:cNvSpPr txBox="1"/>
          <p:nvPr/>
        </p:nvSpPr>
        <p:spPr>
          <a:xfrm>
            <a:off x="3015528" y="3456687"/>
            <a:ext cx="2210851" cy="377825"/>
          </a:xfrm>
          <a:prstGeom prst="rect">
            <a:avLst/>
          </a:prstGeom>
        </p:spPr>
        <p:txBody>
          <a:bodyPr vert="horz" wrap="square" lIns="0" tIns="0" rIns="0" bIns="0" rtlCol="0">
            <a:noAutofit/>
          </a:bodyPr>
          <a:lstStyle/>
          <a:p>
            <a:r>
              <a:rPr lang="es-CO" sz="1200" dirty="0" smtClean="0"/>
              <a:t>Ahora </a:t>
            </a:r>
            <a:r>
              <a:rPr lang="es-CO" sz="1200" dirty="0"/>
              <a:t>echemos un vistazo a cada etapa.</a:t>
            </a:r>
          </a:p>
          <a:p>
            <a:r>
              <a:rPr lang="es-CO" sz="1200" dirty="0"/>
              <a:t/>
            </a:r>
            <a:br>
              <a:rPr lang="es-CO" sz="1200" dirty="0"/>
            </a:br>
            <a:endParaRPr sz="12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34565" y="327390"/>
            <a:ext cx="110489"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5</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0" rIns="0" bIns="0" rtlCol="0">
            <a:noAutofit/>
          </a:bodyPr>
          <a:lstStyle/>
          <a:p>
            <a:pPr marL="12700">
              <a:lnSpc>
                <a:spcPts val="2100"/>
              </a:lnSpc>
            </a:pPr>
            <a:r>
              <a:rPr lang="es-CO" sz="2800" dirty="0" smtClean="0">
                <a:solidFill>
                  <a:schemeClr val="accent6">
                    <a:lumMod val="75000"/>
                  </a:schemeClr>
                </a:solidFill>
              </a:rPr>
              <a:t>1</a:t>
            </a:r>
            <a:r>
              <a:rPr lang="es-CO" sz="2800" dirty="0">
                <a:solidFill>
                  <a:schemeClr val="accent6">
                    <a:lumMod val="75000"/>
                  </a:schemeClr>
                </a:solidFill>
              </a:rPr>
              <a:t>. Calificación</a:t>
            </a:r>
            <a:r>
              <a:rPr lang="es-CO" sz="2800" dirty="0"/>
              <a:t/>
            </a:r>
            <a:br>
              <a:rPr lang="es-CO" sz="2800" dirty="0"/>
            </a:br>
            <a:r>
              <a:rPr lang="es-CO" sz="2800" dirty="0" smtClean="0"/>
              <a:t/>
            </a:r>
            <a:br>
              <a:rPr lang="es-CO" sz="2800" dirty="0" smtClean="0"/>
            </a:br>
            <a:r>
              <a:rPr lang="es-CO" sz="1400" dirty="0" smtClean="0">
                <a:latin typeface="Arial" panose="020B0604020202020204" pitchFamily="34" charset="0"/>
                <a:cs typeface="Arial" panose="020B0604020202020204" pitchFamily="34" charset="0"/>
              </a:rPr>
              <a:t>En </a:t>
            </a:r>
            <a:r>
              <a:rPr lang="es-CO" sz="1400" dirty="0">
                <a:latin typeface="Arial" panose="020B0604020202020204" pitchFamily="34" charset="0"/>
                <a:cs typeface="Arial" panose="020B0604020202020204" pitchFamily="34" charset="0"/>
              </a:rPr>
              <a:t>esta etapa, es muy importante asignar un </a:t>
            </a:r>
            <a:r>
              <a:rPr lang="es-CO" sz="1400" dirty="0" smtClean="0">
                <a:latin typeface="Arial" panose="020B0604020202020204" pitchFamily="34" charset="0"/>
                <a:cs typeface="Arial" panose="020B0604020202020204" pitchFamily="34" charset="0"/>
              </a:rPr>
              <a:t>gestor para cliente </a:t>
            </a:r>
            <a:r>
              <a:rPr lang="es-CO" sz="1400" dirty="0">
                <a:latin typeface="Arial" panose="020B0604020202020204" pitchFamily="34" charset="0"/>
                <a:cs typeface="Arial" panose="020B0604020202020204" pitchFamily="34" charset="0"/>
              </a:rPr>
              <a:t>potencial, </a:t>
            </a:r>
            <a:r>
              <a:rPr lang="es-CO" sz="1400" dirty="0" smtClean="0">
                <a:latin typeface="Arial" panose="020B0604020202020204" pitchFamily="34" charset="0"/>
                <a:cs typeface="Arial" panose="020B0604020202020204" pitchFamily="34" charset="0"/>
              </a:rPr>
              <a:t>el cual  </a:t>
            </a:r>
            <a:r>
              <a:rPr lang="es-CO" sz="1400" dirty="0">
                <a:latin typeface="Arial" panose="020B0604020202020204" pitchFamily="34" charset="0"/>
                <a:cs typeface="Arial" panose="020B0604020202020204" pitchFamily="34" charset="0"/>
              </a:rPr>
              <a:t>se </a:t>
            </a:r>
            <a:r>
              <a:rPr lang="es-CO" sz="1400" dirty="0" smtClean="0">
                <a:latin typeface="Arial" panose="020B0604020202020204" pitchFamily="34" charset="0"/>
                <a:cs typeface="Arial" panose="020B0604020202020204" pitchFamily="34" charset="0"/>
              </a:rPr>
              <a:t>enfocará </a:t>
            </a:r>
            <a:r>
              <a:rPr lang="es-CO" sz="1400" dirty="0">
                <a:latin typeface="Arial" panose="020B0604020202020204" pitchFamily="34" charset="0"/>
                <a:cs typeface="Arial" panose="020B0604020202020204" pitchFamily="34" charset="0"/>
              </a:rPr>
              <a:t>en el indicador clave de </a:t>
            </a:r>
            <a:r>
              <a:rPr lang="es-CO" sz="1400" dirty="0" smtClean="0">
                <a:latin typeface="Arial" panose="020B0604020202020204" pitchFamily="34" charset="0"/>
                <a:cs typeface="Arial" panose="020B0604020202020204" pitchFamily="34" charset="0"/>
              </a:rPr>
              <a:t>Calificación  que en este caso es establecer una reunión. </a:t>
            </a:r>
            <a:endParaRPr sz="1400" dirty="0">
              <a:latin typeface="Arial" panose="020B0604020202020204" pitchFamily="34" charset="0"/>
              <a:cs typeface="Arial" panose="020B0604020202020204" pitchFamily="34" charset="0"/>
            </a:endParaRPr>
          </a:p>
        </p:txBody>
      </p:sp>
      <p:sp>
        <p:nvSpPr>
          <p:cNvPr id="8" name="object 8"/>
          <p:cNvSpPr txBox="1"/>
          <p:nvPr/>
        </p:nvSpPr>
        <p:spPr>
          <a:xfrm>
            <a:off x="347300" y="1382083"/>
            <a:ext cx="7672705" cy="547370"/>
          </a:xfrm>
          <a:prstGeom prst="rect">
            <a:avLst/>
          </a:prstGeom>
        </p:spPr>
        <p:txBody>
          <a:bodyPr vert="horz" wrap="square" lIns="0" tIns="0" rIns="0" bIns="0" rtlCol="0">
            <a:noAutofit/>
          </a:bodyPr>
          <a:lstStyle/>
          <a:p>
            <a:pPr marL="12700" marR="12700">
              <a:lnSpc>
                <a:spcPct val="100000"/>
              </a:lnSpc>
            </a:pPr>
            <a:endParaRPr sz="1800" dirty="0">
              <a:latin typeface="Arial"/>
              <a:cs typeface="Arial"/>
            </a:endParaRPr>
          </a:p>
        </p:txBody>
      </p:sp>
      <p:sp>
        <p:nvSpPr>
          <p:cNvPr id="9" name="object 9"/>
          <p:cNvSpPr txBox="1"/>
          <p:nvPr/>
        </p:nvSpPr>
        <p:spPr>
          <a:xfrm>
            <a:off x="343885" y="2126768"/>
            <a:ext cx="2249850" cy="1797356"/>
          </a:xfrm>
          <a:prstGeom prst="rect">
            <a:avLst/>
          </a:prstGeom>
        </p:spPr>
        <p:txBody>
          <a:bodyPr vert="horz" wrap="square" lIns="0" tIns="0" rIns="0" bIns="0" rtlCol="0">
            <a:noAutofit/>
          </a:bodyPr>
          <a:lstStyle/>
          <a:p>
            <a:pPr marL="12700" marR="12700"/>
            <a:r>
              <a:rPr lang="es-CO" sz="1200" dirty="0" smtClean="0"/>
              <a:t>Cuando </a:t>
            </a:r>
            <a:r>
              <a:rPr lang="es-CO" sz="1200" dirty="0"/>
              <a:t>un cliente potencial </a:t>
            </a:r>
            <a:r>
              <a:rPr lang="es-CO" sz="1200" dirty="0" smtClean="0"/>
              <a:t> tiene un alto nivel de interés y se compromete a adquirir  el producto , </a:t>
            </a:r>
            <a:r>
              <a:rPr lang="es-CO" sz="1200" dirty="0"/>
              <a:t>este </a:t>
            </a:r>
            <a:r>
              <a:rPr lang="es-CO" sz="1200" dirty="0" smtClean="0"/>
              <a:t>se convierte </a:t>
            </a:r>
            <a:r>
              <a:rPr lang="es-CO" sz="1200" dirty="0"/>
              <a:t>en un cliente potencial calificado de ventas. </a:t>
            </a:r>
            <a:r>
              <a:rPr lang="es-CO" sz="1200" dirty="0" smtClean="0"/>
              <a:t>Generalmente  </a:t>
            </a:r>
            <a:r>
              <a:rPr lang="es-CO" sz="1200" dirty="0"/>
              <a:t>se deben responder cuatro preguntas principales en la etapa de </a:t>
            </a:r>
            <a:r>
              <a:rPr lang="es-CO" sz="1200" dirty="0" smtClean="0"/>
              <a:t>calificación de </a:t>
            </a:r>
            <a:r>
              <a:rPr lang="es-CO" sz="1200" dirty="0"/>
              <a:t>clientes potenciales/ BANT (Presupuesto, Necesidades, Tiempo, Autoridad):</a:t>
            </a:r>
          </a:p>
          <a:p>
            <a:pPr marL="12700" marR="12700">
              <a:lnSpc>
                <a:spcPct val="100000"/>
              </a:lnSpc>
            </a:pPr>
            <a:endParaRPr sz="1100" dirty="0">
              <a:latin typeface="Arial"/>
              <a:cs typeface="Arial"/>
            </a:endParaRPr>
          </a:p>
        </p:txBody>
      </p:sp>
      <p:sp>
        <p:nvSpPr>
          <p:cNvPr id="10" name="object 10"/>
          <p:cNvSpPr txBox="1"/>
          <p:nvPr/>
        </p:nvSpPr>
        <p:spPr>
          <a:xfrm>
            <a:off x="710299" y="4116391"/>
            <a:ext cx="1883436" cy="560705"/>
          </a:xfrm>
          <a:prstGeom prst="rect">
            <a:avLst/>
          </a:prstGeom>
        </p:spPr>
        <p:txBody>
          <a:bodyPr vert="horz" wrap="square" lIns="0" tIns="0" rIns="0" bIns="0" rtlCol="0">
            <a:noAutofit/>
          </a:bodyPr>
          <a:lstStyle/>
          <a:p>
            <a:pPr lvl="0"/>
            <a:r>
              <a:rPr lang="es-CO" sz="1200" dirty="0" smtClean="0"/>
              <a:t>¿</a:t>
            </a:r>
            <a:r>
              <a:rPr lang="es-CO" sz="1200" dirty="0"/>
              <a:t>Tiene el cliente un presupuesto suficiente?</a:t>
            </a:r>
          </a:p>
          <a:p>
            <a:r>
              <a:rPr lang="es-CO" sz="1100" dirty="0"/>
              <a:t> </a:t>
            </a:r>
          </a:p>
          <a:p>
            <a:pPr marL="12700" marR="12700">
              <a:lnSpc>
                <a:spcPct val="100000"/>
              </a:lnSpc>
            </a:pPr>
            <a:endParaRPr sz="1100" dirty="0">
              <a:latin typeface="Arial"/>
              <a:cs typeface="Arial"/>
            </a:endParaRPr>
          </a:p>
        </p:txBody>
      </p:sp>
      <p:sp>
        <p:nvSpPr>
          <p:cNvPr id="11" name="object 11"/>
          <p:cNvSpPr txBox="1"/>
          <p:nvPr/>
        </p:nvSpPr>
        <p:spPr>
          <a:xfrm>
            <a:off x="346829" y="4110789"/>
            <a:ext cx="220345" cy="361315"/>
          </a:xfrm>
          <a:prstGeom prst="rect">
            <a:avLst/>
          </a:prstGeom>
        </p:spPr>
        <p:txBody>
          <a:bodyPr vert="horz" wrap="square" lIns="0" tIns="0" rIns="0" bIns="0" rtlCol="0">
            <a:noAutofit/>
          </a:bodyPr>
          <a:lstStyle/>
          <a:p>
            <a:pPr marL="12700">
              <a:lnSpc>
                <a:spcPct val="100000"/>
              </a:lnSpc>
            </a:pPr>
            <a:r>
              <a:rPr sz="2300" dirty="0" smtClean="0">
                <a:solidFill>
                  <a:srgbClr val="00AEEF"/>
                </a:solidFill>
                <a:latin typeface="Arial"/>
                <a:cs typeface="Arial"/>
              </a:rPr>
              <a:t>B</a:t>
            </a:r>
            <a:endParaRPr sz="2300" dirty="0">
              <a:latin typeface="Arial"/>
              <a:cs typeface="Arial"/>
            </a:endParaRPr>
          </a:p>
        </p:txBody>
      </p:sp>
      <p:sp>
        <p:nvSpPr>
          <p:cNvPr id="12" name="object 12"/>
          <p:cNvSpPr txBox="1"/>
          <p:nvPr/>
        </p:nvSpPr>
        <p:spPr>
          <a:xfrm>
            <a:off x="710299" y="4677097"/>
            <a:ext cx="2572652" cy="1837316"/>
          </a:xfrm>
          <a:prstGeom prst="rect">
            <a:avLst/>
          </a:prstGeom>
        </p:spPr>
        <p:txBody>
          <a:bodyPr vert="horz" wrap="square" lIns="0" tIns="0" rIns="0" bIns="0" rtlCol="0">
            <a:noAutofit/>
          </a:bodyPr>
          <a:lstStyle/>
          <a:p>
            <a:pPr lvl="0"/>
            <a:r>
              <a:rPr lang="es-CO" sz="1200" dirty="0"/>
              <a:t>¿Están </a:t>
            </a:r>
            <a:r>
              <a:rPr lang="es-CO" sz="1200" dirty="0" smtClean="0"/>
              <a:t>las personas que toman decisiones  involucradas </a:t>
            </a:r>
            <a:r>
              <a:rPr lang="es-CO" sz="1200" dirty="0"/>
              <a:t>en la selección o por lo </a:t>
            </a:r>
            <a:r>
              <a:rPr lang="es-CO" sz="1200" dirty="0" smtClean="0"/>
              <a:t>menos se encuentran  identificadas</a:t>
            </a:r>
            <a:r>
              <a:rPr lang="es-CO" sz="1200" dirty="0"/>
              <a:t>?</a:t>
            </a:r>
          </a:p>
          <a:p>
            <a:r>
              <a:rPr lang="es-CO" sz="1200" dirty="0"/>
              <a:t> </a:t>
            </a:r>
          </a:p>
          <a:p>
            <a:pPr lvl="0"/>
            <a:r>
              <a:rPr lang="es-CO" sz="1200" dirty="0"/>
              <a:t>¿Tiene el cliente una necesidad identificada para sus productos o servicios?</a:t>
            </a:r>
          </a:p>
          <a:p>
            <a:r>
              <a:rPr lang="es-CO" sz="1200" dirty="0"/>
              <a:t> </a:t>
            </a:r>
          </a:p>
          <a:p>
            <a:pPr lvl="0"/>
            <a:r>
              <a:rPr lang="es-CO" sz="1200" dirty="0" smtClean="0"/>
              <a:t>¿Está identificado el tiempo para cerrar el negocio?</a:t>
            </a:r>
            <a:endParaRPr lang="es-CO" sz="1200" dirty="0"/>
          </a:p>
          <a:p>
            <a:pPr marL="12700" marR="190500">
              <a:lnSpc>
                <a:spcPct val="100000"/>
              </a:lnSpc>
            </a:pPr>
            <a:endParaRPr sz="1200" dirty="0">
              <a:latin typeface="Arial"/>
              <a:cs typeface="Arial"/>
            </a:endParaRPr>
          </a:p>
        </p:txBody>
      </p:sp>
      <p:sp>
        <p:nvSpPr>
          <p:cNvPr id="13" name="object 13"/>
          <p:cNvSpPr txBox="1"/>
          <p:nvPr/>
        </p:nvSpPr>
        <p:spPr>
          <a:xfrm>
            <a:off x="347300" y="4801767"/>
            <a:ext cx="209550" cy="361315"/>
          </a:xfrm>
          <a:prstGeom prst="rect">
            <a:avLst/>
          </a:prstGeom>
        </p:spPr>
        <p:txBody>
          <a:bodyPr vert="horz" wrap="square" lIns="0" tIns="0" rIns="0" bIns="0" rtlCol="0">
            <a:noAutofit/>
          </a:bodyPr>
          <a:lstStyle/>
          <a:p>
            <a:pPr marL="12700">
              <a:lnSpc>
                <a:spcPct val="100000"/>
              </a:lnSpc>
            </a:pPr>
            <a:r>
              <a:rPr sz="2300" spc="-95" dirty="0" smtClean="0">
                <a:solidFill>
                  <a:srgbClr val="00AEEF"/>
                </a:solidFill>
                <a:latin typeface="Arial"/>
                <a:cs typeface="Arial"/>
              </a:rPr>
              <a:t>A</a:t>
            </a:r>
            <a:endParaRPr sz="2300">
              <a:latin typeface="Arial"/>
              <a:cs typeface="Arial"/>
            </a:endParaRPr>
          </a:p>
        </p:txBody>
      </p:sp>
      <p:sp>
        <p:nvSpPr>
          <p:cNvPr id="14" name="object 14"/>
          <p:cNvSpPr txBox="1"/>
          <p:nvPr/>
        </p:nvSpPr>
        <p:spPr>
          <a:xfrm>
            <a:off x="343885" y="5609967"/>
            <a:ext cx="231140" cy="361315"/>
          </a:xfrm>
          <a:prstGeom prst="rect">
            <a:avLst/>
          </a:prstGeom>
        </p:spPr>
        <p:txBody>
          <a:bodyPr vert="horz" wrap="square" lIns="0" tIns="0" rIns="0" bIns="0" rtlCol="0">
            <a:noAutofit/>
          </a:bodyPr>
          <a:lstStyle/>
          <a:p>
            <a:pPr marL="12700">
              <a:lnSpc>
                <a:spcPct val="100000"/>
              </a:lnSpc>
            </a:pPr>
            <a:r>
              <a:rPr sz="2300" spc="-50" dirty="0" smtClean="0">
                <a:solidFill>
                  <a:srgbClr val="00AEEF"/>
                </a:solidFill>
                <a:latin typeface="Arial"/>
                <a:cs typeface="Arial"/>
              </a:rPr>
              <a:t>N</a:t>
            </a:r>
            <a:endParaRPr sz="2300" dirty="0">
              <a:latin typeface="Arial"/>
              <a:cs typeface="Arial"/>
            </a:endParaRPr>
          </a:p>
        </p:txBody>
      </p:sp>
      <p:sp>
        <p:nvSpPr>
          <p:cNvPr id="15" name="object 15"/>
          <p:cNvSpPr txBox="1"/>
          <p:nvPr/>
        </p:nvSpPr>
        <p:spPr>
          <a:xfrm>
            <a:off x="323097" y="6300945"/>
            <a:ext cx="187960" cy="361315"/>
          </a:xfrm>
          <a:prstGeom prst="rect">
            <a:avLst/>
          </a:prstGeom>
        </p:spPr>
        <p:txBody>
          <a:bodyPr vert="horz" wrap="square" lIns="0" tIns="0" rIns="0" bIns="0" rtlCol="0">
            <a:noAutofit/>
          </a:bodyPr>
          <a:lstStyle/>
          <a:p>
            <a:pPr marL="12700">
              <a:lnSpc>
                <a:spcPct val="100000"/>
              </a:lnSpc>
            </a:pPr>
            <a:r>
              <a:rPr sz="2300" spc="-145" dirty="0" smtClean="0">
                <a:solidFill>
                  <a:srgbClr val="00AEEF"/>
                </a:solidFill>
                <a:latin typeface="Arial"/>
                <a:cs typeface="Arial"/>
              </a:rPr>
              <a:t>T</a:t>
            </a:r>
            <a:endParaRPr sz="2300" dirty="0">
              <a:latin typeface="Arial"/>
              <a:cs typeface="Arial"/>
            </a:endParaRPr>
          </a:p>
        </p:txBody>
      </p:sp>
      <p:sp>
        <p:nvSpPr>
          <p:cNvPr id="16" name="object 16"/>
          <p:cNvSpPr txBox="1"/>
          <p:nvPr/>
        </p:nvSpPr>
        <p:spPr>
          <a:xfrm>
            <a:off x="3054350" y="2119475"/>
            <a:ext cx="3124200" cy="1761901"/>
          </a:xfrm>
          <a:prstGeom prst="rect">
            <a:avLst/>
          </a:prstGeom>
        </p:spPr>
        <p:txBody>
          <a:bodyPr vert="horz" wrap="square" lIns="0" tIns="0" rIns="0" bIns="0" rtlCol="0">
            <a:noAutofit/>
          </a:bodyPr>
          <a:lstStyle/>
          <a:p>
            <a:pPr marL="12700" marR="12700"/>
            <a:r>
              <a:rPr lang="es-CO" sz="1200" dirty="0" smtClean="0"/>
              <a:t>Si </a:t>
            </a:r>
            <a:r>
              <a:rPr lang="es-CO" sz="1200" dirty="0"/>
              <a:t>hay respuestas a todas las preguntas, sobre la calificación BANT - es momento de intervenir en el cliente y crear una oportunidad en el CRM. Algunas organizaciones financieras están asignando un gerente de ventas a pesar de que sólo tres de las preguntas son contestadas (BANT-1). Si un cliente potencial no fue calificado como una oportunidad este debe </a:t>
            </a:r>
            <a:r>
              <a:rPr lang="es-CO" sz="1200" dirty="0" smtClean="0"/>
              <a:t> pasar  nuevamente </a:t>
            </a:r>
            <a:r>
              <a:rPr lang="es-CO" sz="1200" dirty="0"/>
              <a:t>por el </a:t>
            </a:r>
            <a:r>
              <a:rPr lang="es-CO" sz="1200" dirty="0" smtClean="0"/>
              <a:t>funnel de ventas  </a:t>
            </a:r>
            <a:r>
              <a:rPr lang="es-CO" sz="1200" dirty="0"/>
              <a:t>para que el proceso de consolidación del cliente </a:t>
            </a:r>
            <a:r>
              <a:rPr lang="es-CO" sz="1200" dirty="0" smtClean="0"/>
              <a:t> </a:t>
            </a:r>
            <a:r>
              <a:rPr lang="es-CO" sz="1200" dirty="0"/>
              <a:t>sea reaplicado.</a:t>
            </a:r>
          </a:p>
          <a:p>
            <a:pPr marL="12700" marR="12700">
              <a:lnSpc>
                <a:spcPct val="100000"/>
              </a:lnSpc>
            </a:pPr>
            <a:endParaRPr sz="1100" dirty="0">
              <a:latin typeface="Arial"/>
              <a:cs typeface="Arial"/>
            </a:endParaRPr>
          </a:p>
        </p:txBody>
      </p:sp>
      <p:sp>
        <p:nvSpPr>
          <p:cNvPr id="17" name="object 17"/>
          <p:cNvSpPr/>
          <p:nvPr/>
        </p:nvSpPr>
        <p:spPr>
          <a:xfrm>
            <a:off x="6607962" y="4118533"/>
            <a:ext cx="3826764" cy="2194560"/>
          </a:xfrm>
          <a:custGeom>
            <a:avLst/>
            <a:gdLst/>
            <a:ahLst/>
            <a:cxnLst/>
            <a:rect l="l" t="t" r="r" b="b"/>
            <a:pathLst>
              <a:path w="3826764" h="2194560">
                <a:moveTo>
                  <a:pt x="0" y="0"/>
                </a:moveTo>
                <a:lnTo>
                  <a:pt x="3826764" y="0"/>
                </a:lnTo>
                <a:lnTo>
                  <a:pt x="3826764" y="2194560"/>
                </a:lnTo>
                <a:lnTo>
                  <a:pt x="0" y="2194560"/>
                </a:lnTo>
                <a:lnTo>
                  <a:pt x="0" y="0"/>
                </a:lnTo>
                <a:close/>
              </a:path>
            </a:pathLst>
          </a:custGeom>
          <a:solidFill>
            <a:srgbClr val="231F20"/>
          </a:solidFill>
        </p:spPr>
        <p:txBody>
          <a:bodyPr wrap="square" lIns="0" tIns="0" rIns="0" bIns="0" rtlCol="0">
            <a:noAutofit/>
          </a:bodyPr>
          <a:lstStyle/>
          <a:p>
            <a:endParaRPr/>
          </a:p>
        </p:txBody>
      </p:sp>
      <p:sp>
        <p:nvSpPr>
          <p:cNvPr id="18" name="object 18"/>
          <p:cNvSpPr/>
          <p:nvPr/>
        </p:nvSpPr>
        <p:spPr>
          <a:xfrm>
            <a:off x="6658500" y="4169066"/>
            <a:ext cx="3673499" cy="2041088"/>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p:nvPr/>
        </p:nvSpPr>
        <p:spPr>
          <a:xfrm>
            <a:off x="4359465" y="4971478"/>
            <a:ext cx="2916935" cy="2043683"/>
          </a:xfrm>
          <a:custGeom>
            <a:avLst/>
            <a:gdLst/>
            <a:ahLst/>
            <a:cxnLst/>
            <a:rect l="l" t="t" r="r" b="b"/>
            <a:pathLst>
              <a:path w="2916935" h="2043683">
                <a:moveTo>
                  <a:pt x="0" y="0"/>
                </a:moveTo>
                <a:lnTo>
                  <a:pt x="2916935" y="0"/>
                </a:lnTo>
                <a:lnTo>
                  <a:pt x="2916935" y="2043684"/>
                </a:lnTo>
                <a:lnTo>
                  <a:pt x="0" y="2043684"/>
                </a:lnTo>
                <a:lnTo>
                  <a:pt x="0" y="0"/>
                </a:lnTo>
                <a:close/>
              </a:path>
            </a:pathLst>
          </a:custGeom>
          <a:solidFill>
            <a:srgbClr val="231F20"/>
          </a:solidFill>
        </p:spPr>
        <p:txBody>
          <a:bodyPr wrap="square" lIns="0" tIns="0" rIns="0" bIns="0" rtlCol="0">
            <a:noAutofit/>
          </a:bodyPr>
          <a:lstStyle/>
          <a:p>
            <a:endParaRPr/>
          </a:p>
        </p:txBody>
      </p:sp>
      <p:sp>
        <p:nvSpPr>
          <p:cNvPr id="20" name="object 20"/>
          <p:cNvSpPr/>
          <p:nvPr/>
        </p:nvSpPr>
        <p:spPr>
          <a:xfrm>
            <a:off x="4413174" y="5025180"/>
            <a:ext cx="2755110" cy="1884298"/>
          </a:xfrm>
          <a:prstGeom prst="rect">
            <a:avLst/>
          </a:prstGeom>
          <a:blipFill>
            <a:blip r:embed="rId3" cstate="print"/>
            <a:stretch>
              <a:fillRect/>
            </a:stretch>
          </a:blipFill>
        </p:spPr>
        <p:txBody>
          <a:bodyPr wrap="square" lIns="0" tIns="0" rIns="0" bIns="0" rtlCol="0">
            <a:noAutofit/>
          </a:bodyPr>
          <a:lstStyle/>
          <a:p>
            <a:endParaRPr/>
          </a:p>
        </p:txBody>
      </p:sp>
      <p:sp>
        <p:nvSpPr>
          <p:cNvPr id="21" name="object 21"/>
          <p:cNvSpPr/>
          <p:nvPr/>
        </p:nvSpPr>
        <p:spPr>
          <a:xfrm>
            <a:off x="4413173" y="5025174"/>
            <a:ext cx="2755112" cy="1884299"/>
          </a:xfrm>
          <a:custGeom>
            <a:avLst/>
            <a:gdLst/>
            <a:ahLst/>
            <a:cxnLst/>
            <a:rect l="l" t="t" r="r" b="b"/>
            <a:pathLst>
              <a:path w="2755112" h="1884299">
                <a:moveTo>
                  <a:pt x="0" y="1884299"/>
                </a:moveTo>
                <a:lnTo>
                  <a:pt x="2755112" y="1884299"/>
                </a:lnTo>
                <a:lnTo>
                  <a:pt x="2755112" y="0"/>
                </a:lnTo>
                <a:lnTo>
                  <a:pt x="0" y="0"/>
                </a:lnTo>
                <a:lnTo>
                  <a:pt x="0" y="1884299"/>
                </a:lnTo>
                <a:close/>
              </a:path>
            </a:pathLst>
          </a:custGeom>
          <a:ln w="6350">
            <a:solidFill>
              <a:srgbClr val="D1D3D4"/>
            </a:solidFill>
          </a:ln>
        </p:spPr>
        <p:txBody>
          <a:bodyPr wrap="square" lIns="0" tIns="0" rIns="0" bIns="0" rtlCol="0">
            <a:noAutofit/>
          </a:bodyPr>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3771608888"/>
              </p:ext>
            </p:extLst>
          </p:nvPr>
        </p:nvGraphicFramePr>
        <p:xfrm>
          <a:off x="7168284" y="1956137"/>
          <a:ext cx="2755200" cy="2011680"/>
        </p:xfrm>
        <a:graphic>
          <a:graphicData uri="http://schemas.openxmlformats.org/drawingml/2006/table">
            <a:tbl>
              <a:tblPr firstRow="1" bandRow="1">
                <a:tableStyleId>{2D5ABB26-0587-4C30-8999-92F81FD0307C}</a:tableStyleId>
              </a:tblPr>
              <a:tblGrid>
                <a:gridCol w="118795">
                  <a:extLst>
                    <a:ext uri="{9D8B030D-6E8A-4147-A177-3AD203B41FA5}">
                      <a16:colId xmlns:a16="http://schemas.microsoft.com/office/drawing/2014/main" val="20000"/>
                    </a:ext>
                  </a:extLst>
                </a:gridCol>
                <a:gridCol w="2541600">
                  <a:extLst>
                    <a:ext uri="{9D8B030D-6E8A-4147-A177-3AD203B41FA5}">
                      <a16:colId xmlns:a16="http://schemas.microsoft.com/office/drawing/2014/main" val="20001"/>
                    </a:ext>
                  </a:extLst>
                </a:gridCol>
                <a:gridCol w="94805">
                  <a:extLst>
                    <a:ext uri="{9D8B030D-6E8A-4147-A177-3AD203B41FA5}">
                      <a16:colId xmlns:a16="http://schemas.microsoft.com/office/drawing/2014/main" val="20002"/>
                    </a:ext>
                  </a:extLst>
                </a:gridCol>
              </a:tblGrid>
              <a:tr h="92417">
                <a:tc rowSpan="2">
                  <a:txBody>
                    <a:bodyPr/>
                    <a:lstStyle/>
                    <a:p>
                      <a:endParaRPr sz="1200" dirty="0">
                        <a:latin typeface="Arial"/>
                        <a:cs typeface="Arial"/>
                      </a:endParaRPr>
                    </a:p>
                  </a:txBody>
                  <a:tcPr marL="0" marR="0" marT="0" marB="0">
                    <a:solidFill>
                      <a:srgbClr val="00AEEF"/>
                    </a:solidFill>
                  </a:tcPr>
                </a:tc>
                <a:tc>
                  <a:txBody>
                    <a:bodyPr/>
                    <a:lstStyle/>
                    <a:p>
                      <a:endParaRPr sz="1200" b="1" dirty="0">
                        <a:latin typeface="Arial"/>
                        <a:cs typeface="Arial"/>
                      </a:endParaRPr>
                    </a:p>
                  </a:txBody>
                  <a:tcPr marL="0" marR="0" marT="0" marB="0">
                    <a:solidFill>
                      <a:srgbClr val="00AEEF"/>
                    </a:solidFill>
                  </a:tcPr>
                </a:tc>
                <a:tc>
                  <a:txBody>
                    <a:bodyPr/>
                    <a:lstStyle/>
                    <a:p>
                      <a:endParaRPr sz="1200">
                        <a:latin typeface="Arial"/>
                        <a:cs typeface="Arial"/>
                      </a:endParaRPr>
                    </a:p>
                  </a:txBody>
                  <a:tcPr marL="0" marR="0" marT="0" marB="0"/>
                </a:tc>
                <a:extLst>
                  <a:ext uri="{0D108BD9-81ED-4DB2-BD59-A6C34878D82A}">
                    <a16:rowId xmlns:a16="http://schemas.microsoft.com/office/drawing/2014/main" val="10000"/>
                  </a:ext>
                </a:extLst>
              </a:tr>
              <a:tr h="1251585">
                <a:tc vMerge="1">
                  <a:txBody>
                    <a:bodyPr/>
                    <a:lstStyle/>
                    <a:p>
                      <a:endParaRPr/>
                    </a:p>
                  </a:txBody>
                  <a:tcPr marL="0" marR="0" marT="0" marB="0">
                    <a:solidFill>
                      <a:srgbClr val="00AEEF"/>
                    </a:solidFill>
                  </a:tcPr>
                </a:tc>
                <a:tc>
                  <a:txBody>
                    <a:bodyPr/>
                    <a:lstStyle/>
                    <a:p>
                      <a:pPr marL="0" marR="299720" indent="0" algn="just"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bg1"/>
                          </a:solidFill>
                          <a:effectLst/>
                          <a:latin typeface="+mn-lt"/>
                          <a:ea typeface="+mn-ea"/>
                          <a:cs typeface="+mn-cs"/>
                        </a:rPr>
                        <a:t>Las acciones claves durante esta</a:t>
                      </a:r>
                      <a:r>
                        <a:rPr lang="es-CO" sz="1200" kern="1200" baseline="0" dirty="0" smtClean="0">
                          <a:solidFill>
                            <a:schemeClr val="bg1"/>
                          </a:solidFill>
                          <a:effectLst/>
                          <a:latin typeface="+mn-lt"/>
                          <a:ea typeface="+mn-ea"/>
                          <a:cs typeface="+mn-cs"/>
                        </a:rPr>
                        <a:t> etapa son: </a:t>
                      </a:r>
                      <a:r>
                        <a:rPr lang="es-CO" sz="1200" kern="1200" dirty="0" smtClean="0">
                          <a:solidFill>
                            <a:schemeClr val="bg1"/>
                          </a:solidFill>
                          <a:effectLst/>
                          <a:latin typeface="+mn-lt"/>
                          <a:ea typeface="+mn-ea"/>
                          <a:cs typeface="+mn-cs"/>
                        </a:rPr>
                        <a:t>la organización de una reunión inicial, la creación de oportunidades en CRM, la asignación de un gestor para el cliente y  la determinación del tiempo</a:t>
                      </a:r>
                      <a:r>
                        <a:rPr lang="es-CO" sz="1200" kern="1200" baseline="0" dirty="0" smtClean="0">
                          <a:solidFill>
                            <a:schemeClr val="bg1"/>
                          </a:solidFill>
                          <a:effectLst/>
                          <a:latin typeface="+mn-lt"/>
                          <a:ea typeface="+mn-ea"/>
                          <a:cs typeface="+mn-cs"/>
                        </a:rPr>
                        <a:t> necesario </a:t>
                      </a:r>
                      <a:r>
                        <a:rPr lang="es-CO" sz="1200" kern="1200" dirty="0" smtClean="0">
                          <a:solidFill>
                            <a:schemeClr val="bg1"/>
                          </a:solidFill>
                          <a:effectLst/>
                          <a:latin typeface="+mn-lt"/>
                          <a:ea typeface="+mn-ea"/>
                          <a:cs typeface="+mn-cs"/>
                        </a:rPr>
                        <a:t>para la primera reunión.</a:t>
                      </a:r>
                    </a:p>
                    <a:p>
                      <a:pPr marL="0" marR="299720">
                        <a:lnSpc>
                          <a:spcPct val="100000"/>
                        </a:lnSpc>
                      </a:pPr>
                      <a:endParaRPr sz="1200" dirty="0">
                        <a:latin typeface="Arial"/>
                        <a:cs typeface="Arial"/>
                      </a:endParaRPr>
                    </a:p>
                  </a:txBody>
                  <a:tcPr marL="0" marR="0" marT="0" marB="0">
                    <a:solidFill>
                      <a:srgbClr val="00AEEF"/>
                    </a:solidFill>
                  </a:tcPr>
                </a:tc>
                <a:tc>
                  <a:txBody>
                    <a:bodyPr/>
                    <a:lstStyle/>
                    <a:p>
                      <a:endParaRPr sz="1200" dirty="0">
                        <a:latin typeface="Arial"/>
                        <a:cs typeface="Arial"/>
                      </a:endParaRPr>
                    </a:p>
                  </a:txBody>
                  <a:tcPr marL="0" marR="0" marT="0" marB="0">
                    <a:solidFill>
                      <a:srgbClr val="84D5F7"/>
                    </a:solidFill>
                  </a:tcPr>
                </a:tc>
                <a:extLst>
                  <a:ext uri="{0D108BD9-81ED-4DB2-BD59-A6C34878D82A}">
                    <a16:rowId xmlns:a16="http://schemas.microsoft.com/office/drawing/2014/main" val="10001"/>
                  </a:ext>
                </a:extLst>
              </a:tr>
              <a:tr h="92417">
                <a:tc>
                  <a:txBody>
                    <a:bodyPr/>
                    <a:lstStyle/>
                    <a:p>
                      <a:endParaRPr sz="1200">
                        <a:latin typeface="Arial"/>
                        <a:cs typeface="Arial"/>
                      </a:endParaRPr>
                    </a:p>
                  </a:txBody>
                  <a:tcPr marL="0" marR="0" marT="0" marB="0"/>
                </a:tc>
                <a:tc>
                  <a:txBody>
                    <a:bodyPr/>
                    <a:lstStyle/>
                    <a:p>
                      <a:endParaRPr sz="1200" dirty="0">
                        <a:latin typeface="Arial"/>
                        <a:cs typeface="Arial"/>
                      </a:endParaRPr>
                    </a:p>
                  </a:txBody>
                  <a:tcPr marL="0" marR="0" marT="0" marB="0">
                    <a:solidFill>
                      <a:srgbClr val="84D5F7"/>
                    </a:solidFill>
                  </a:tcPr>
                </a:tc>
                <a:tc>
                  <a:txBody>
                    <a:bodyPr/>
                    <a:lstStyle/>
                    <a:p>
                      <a:endParaRPr sz="1200" dirty="0">
                        <a:latin typeface="Arial"/>
                        <a:cs typeface="Arial"/>
                      </a:endParaRPr>
                    </a:p>
                  </a:txBody>
                  <a:tcPr marL="0" marR="0" marT="0" marB="0">
                    <a:solidFill>
                      <a:srgbClr val="84D5F7"/>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34565" y="327390"/>
            <a:ext cx="110489"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6</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p:nvPr/>
        </p:nvSpPr>
        <p:spPr>
          <a:xfrm>
            <a:off x="6330950" y="2350589"/>
            <a:ext cx="2729248" cy="1053666"/>
          </a:xfrm>
          <a:custGeom>
            <a:avLst/>
            <a:gdLst/>
            <a:ahLst/>
            <a:cxnLst/>
            <a:rect l="l" t="t" r="r" b="b"/>
            <a:pathLst>
              <a:path w="2585999" h="963587">
                <a:moveTo>
                  <a:pt x="0" y="963587"/>
                </a:moveTo>
                <a:lnTo>
                  <a:pt x="2585999" y="963587"/>
                </a:lnTo>
                <a:lnTo>
                  <a:pt x="2585999" y="0"/>
                </a:lnTo>
                <a:lnTo>
                  <a:pt x="0" y="0"/>
                </a:lnTo>
                <a:lnTo>
                  <a:pt x="0" y="963587"/>
                </a:lnTo>
                <a:close/>
              </a:path>
            </a:pathLst>
          </a:custGeom>
          <a:solidFill>
            <a:srgbClr val="84D5F7"/>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0" rIns="0" bIns="0" rtlCol="0">
            <a:noAutofit/>
          </a:bodyPr>
          <a:lstStyle/>
          <a:p>
            <a:pPr marL="12700">
              <a:lnSpc>
                <a:spcPts val="2975"/>
              </a:lnSpc>
            </a:pPr>
            <a:r>
              <a:rPr lang="es-CO" sz="2800" dirty="0" smtClean="0">
                <a:solidFill>
                  <a:schemeClr val="accent6">
                    <a:lumMod val="75000"/>
                  </a:schemeClr>
                </a:solidFill>
              </a:rPr>
              <a:t>2</a:t>
            </a:r>
            <a:r>
              <a:rPr lang="es-CO" sz="2800" dirty="0">
                <a:solidFill>
                  <a:schemeClr val="accent6">
                    <a:lumMod val="75000"/>
                  </a:schemeClr>
                </a:solidFill>
              </a:rPr>
              <a:t>. Análisis de necesidades</a:t>
            </a:r>
            <a:r>
              <a:rPr lang="es-CO" sz="2800" dirty="0"/>
              <a:t/>
            </a:r>
            <a:br>
              <a:rPr lang="es-CO" sz="2800" dirty="0"/>
            </a:br>
            <a:r>
              <a:rPr sz="2500" dirty="0" smtClean="0">
                <a:solidFill>
                  <a:srgbClr val="F47920"/>
                </a:solidFill>
                <a:latin typeface="Arial"/>
                <a:cs typeface="Arial"/>
              </a:rPr>
              <a:t> </a:t>
            </a:r>
            <a:endParaRPr sz="2500" dirty="0">
              <a:latin typeface="Arial"/>
              <a:cs typeface="Arial"/>
            </a:endParaRPr>
          </a:p>
        </p:txBody>
      </p:sp>
      <p:sp>
        <p:nvSpPr>
          <p:cNvPr id="8" name="object 8"/>
          <p:cNvSpPr txBox="1"/>
          <p:nvPr/>
        </p:nvSpPr>
        <p:spPr>
          <a:xfrm>
            <a:off x="347299" y="1382083"/>
            <a:ext cx="8559095" cy="547370"/>
          </a:xfrm>
          <a:prstGeom prst="rect">
            <a:avLst/>
          </a:prstGeom>
        </p:spPr>
        <p:txBody>
          <a:bodyPr vert="horz" wrap="square" lIns="0" tIns="0" rIns="0" bIns="0" rtlCol="0">
            <a:noAutofit/>
          </a:bodyPr>
          <a:lstStyle/>
          <a:p>
            <a:pPr>
              <a:lnSpc>
                <a:spcPts val="2000"/>
              </a:lnSpc>
            </a:pPr>
            <a:r>
              <a:rPr lang="es-CO" dirty="0" smtClean="0"/>
              <a:t>El </a:t>
            </a:r>
            <a:r>
              <a:rPr lang="es-CO" dirty="0"/>
              <a:t>objetivo principal de </a:t>
            </a:r>
            <a:r>
              <a:rPr lang="es-CO" dirty="0" smtClean="0"/>
              <a:t>esta </a:t>
            </a:r>
            <a:r>
              <a:rPr lang="es-CO" dirty="0"/>
              <a:t>etapa es recopilar toda la información inicial </a:t>
            </a:r>
            <a:r>
              <a:rPr lang="es-CO" dirty="0" smtClean="0"/>
              <a:t>de un </a:t>
            </a:r>
            <a:r>
              <a:rPr lang="es-CO" dirty="0"/>
              <a:t>cliente, darse cuenta de </a:t>
            </a:r>
            <a:r>
              <a:rPr lang="es-CO" dirty="0" smtClean="0"/>
              <a:t>sus  requerimientos, </a:t>
            </a:r>
            <a:r>
              <a:rPr lang="es-CO" dirty="0"/>
              <a:t>necesidades y </a:t>
            </a:r>
            <a:r>
              <a:rPr lang="es-CO" dirty="0" smtClean="0"/>
              <a:t>puntos críticos.</a:t>
            </a:r>
            <a:endParaRPr lang="es-CO" dirty="0"/>
          </a:p>
          <a:p>
            <a:r>
              <a:rPr lang="es-CO" dirty="0"/>
              <a:t/>
            </a:r>
            <a:br>
              <a:rPr lang="es-CO" dirty="0"/>
            </a:br>
            <a:endParaRPr sz="1800" dirty="0">
              <a:latin typeface="Arial"/>
              <a:cs typeface="Arial"/>
            </a:endParaRPr>
          </a:p>
        </p:txBody>
      </p:sp>
      <p:sp>
        <p:nvSpPr>
          <p:cNvPr id="9" name="object 9"/>
          <p:cNvSpPr txBox="1"/>
          <p:nvPr/>
        </p:nvSpPr>
        <p:spPr>
          <a:xfrm>
            <a:off x="347299" y="2178141"/>
            <a:ext cx="2241550" cy="1442481"/>
          </a:xfrm>
          <a:prstGeom prst="rect">
            <a:avLst/>
          </a:prstGeom>
        </p:spPr>
        <p:txBody>
          <a:bodyPr vert="horz" wrap="square" lIns="0" tIns="0" rIns="0" bIns="0" rtlCol="0">
            <a:noAutofit/>
          </a:bodyPr>
          <a:lstStyle/>
          <a:p>
            <a:pPr marL="12700" marR="116839"/>
            <a:r>
              <a:rPr lang="es-CO" sz="1200" dirty="0" smtClean="0"/>
              <a:t>La propuesta de la </a:t>
            </a:r>
            <a:r>
              <a:rPr lang="es-CO" sz="1200" dirty="0"/>
              <a:t>solución es un </a:t>
            </a:r>
            <a:r>
              <a:rPr lang="es-CO" sz="1200" dirty="0" smtClean="0"/>
              <a:t>reflejo del </a:t>
            </a:r>
            <a:r>
              <a:rPr lang="es-CO" sz="1200" dirty="0"/>
              <a:t>a</a:t>
            </a:r>
            <a:r>
              <a:rPr lang="es-CO" sz="1200" dirty="0" smtClean="0"/>
              <a:t>nálisis </a:t>
            </a:r>
            <a:r>
              <a:rPr lang="es-CO" sz="1200" dirty="0"/>
              <a:t>de </a:t>
            </a:r>
            <a:r>
              <a:rPr lang="es-CO" sz="1200" dirty="0" smtClean="0"/>
              <a:t>necesidades ,toda </a:t>
            </a:r>
            <a:r>
              <a:rPr lang="es-CO" sz="1200" dirty="0"/>
              <a:t>la información recibida debe </a:t>
            </a:r>
            <a:r>
              <a:rPr lang="es-CO" sz="1200" dirty="0" smtClean="0"/>
              <a:t>ser utilizada  </a:t>
            </a:r>
            <a:r>
              <a:rPr lang="es-CO" sz="1200" dirty="0"/>
              <a:t>para </a:t>
            </a:r>
            <a:r>
              <a:rPr lang="es-CO" sz="1200" dirty="0" smtClean="0"/>
              <a:t>la personalización  de la </a:t>
            </a:r>
            <a:r>
              <a:rPr lang="es-CO" sz="1200" dirty="0"/>
              <a:t>presentación </a:t>
            </a:r>
            <a:r>
              <a:rPr lang="es-CO" sz="1200" dirty="0" smtClean="0"/>
              <a:t>y de  </a:t>
            </a:r>
            <a:r>
              <a:rPr lang="es-CO" sz="1200" dirty="0"/>
              <a:t>la propuesta, </a:t>
            </a:r>
            <a:r>
              <a:rPr lang="es-CO" sz="1200" dirty="0" smtClean="0"/>
              <a:t>esto debe </a:t>
            </a:r>
            <a:r>
              <a:rPr lang="es-CO" sz="1200" dirty="0"/>
              <a:t>convertirse en </a:t>
            </a:r>
            <a:r>
              <a:rPr lang="es-CO" sz="1200" dirty="0" smtClean="0"/>
              <a:t>una estrategia de </a:t>
            </a:r>
            <a:r>
              <a:rPr lang="es-CO" sz="1200" dirty="0"/>
              <a:t>ventas </a:t>
            </a:r>
            <a:r>
              <a:rPr lang="es-CO" sz="1200" dirty="0" smtClean="0"/>
              <a:t>o en acciones  tácticas del proceso de ventas.</a:t>
            </a:r>
            <a:endParaRPr sz="1100" dirty="0">
              <a:latin typeface="Arial"/>
              <a:cs typeface="Arial"/>
            </a:endParaRPr>
          </a:p>
        </p:txBody>
      </p:sp>
      <p:sp>
        <p:nvSpPr>
          <p:cNvPr id="10" name="object 10"/>
          <p:cNvSpPr txBox="1"/>
          <p:nvPr/>
        </p:nvSpPr>
        <p:spPr>
          <a:xfrm>
            <a:off x="347299" y="4241800"/>
            <a:ext cx="2241550" cy="2734689"/>
          </a:xfrm>
          <a:prstGeom prst="rect">
            <a:avLst/>
          </a:prstGeom>
        </p:spPr>
        <p:txBody>
          <a:bodyPr vert="horz" wrap="square" lIns="0" tIns="0" rIns="0" bIns="0" rtlCol="0">
            <a:noAutofit/>
          </a:bodyPr>
          <a:lstStyle/>
          <a:p>
            <a:pPr marL="12700" marR="12700"/>
            <a:r>
              <a:rPr lang="es-CO" sz="1200" dirty="0" smtClean="0"/>
              <a:t>La </a:t>
            </a:r>
            <a:r>
              <a:rPr lang="es-CO" sz="1200" dirty="0"/>
              <a:t>información obtenida de un análisis de necesidades incluye una investigación inicial sobre </a:t>
            </a:r>
            <a:r>
              <a:rPr lang="es-CO" sz="1200" dirty="0" smtClean="0"/>
              <a:t>las personas  encargadas de tomar decisiones  </a:t>
            </a:r>
            <a:r>
              <a:rPr lang="es-CO" sz="1200" dirty="0"/>
              <a:t>a través del sitio web de la compañía, </a:t>
            </a:r>
            <a:r>
              <a:rPr lang="es-CO" sz="1200" dirty="0" smtClean="0"/>
              <a:t>de los  </a:t>
            </a:r>
            <a:r>
              <a:rPr lang="es-CO" sz="1200" dirty="0"/>
              <a:t>portales de la industria, de las redes sociales profesionales y de otras fuentes, verificando </a:t>
            </a:r>
            <a:r>
              <a:rPr lang="es-CO" sz="1200" dirty="0" smtClean="0"/>
              <a:t>así si el </a:t>
            </a:r>
            <a:r>
              <a:rPr lang="es-CO" sz="1200" dirty="0"/>
              <a:t>representante de ventas o sus colegas tienen contactos dentro de la organización o conocen a alguien de esa empresa. Todos esos datos deben ser ingresados o enlazados dentro del CRM.</a:t>
            </a:r>
          </a:p>
          <a:p>
            <a:pPr marL="12700" marR="12700">
              <a:lnSpc>
                <a:spcPct val="100000"/>
              </a:lnSpc>
            </a:pPr>
            <a:endParaRPr sz="1100" dirty="0">
              <a:latin typeface="Arial"/>
              <a:cs typeface="Arial"/>
            </a:endParaRPr>
          </a:p>
        </p:txBody>
      </p:sp>
      <p:sp>
        <p:nvSpPr>
          <p:cNvPr id="11" name="object 11"/>
          <p:cNvSpPr txBox="1"/>
          <p:nvPr/>
        </p:nvSpPr>
        <p:spPr>
          <a:xfrm>
            <a:off x="3003995" y="2178141"/>
            <a:ext cx="2108835" cy="803238"/>
          </a:xfrm>
          <a:prstGeom prst="rect">
            <a:avLst/>
          </a:prstGeom>
        </p:spPr>
        <p:txBody>
          <a:bodyPr vert="horz" wrap="square" lIns="0" tIns="0" rIns="0" bIns="0" rtlCol="0">
            <a:noAutofit/>
          </a:bodyPr>
          <a:lstStyle/>
          <a:p>
            <a:pPr marL="12700" marR="12700"/>
            <a:r>
              <a:rPr lang="es-CO" sz="1200" dirty="0" smtClean="0"/>
              <a:t>El </a:t>
            </a:r>
            <a:r>
              <a:rPr lang="es-CO" sz="1200" dirty="0"/>
              <a:t>siguiente paso es una llamada o reunión de descubrimiento que proporciona al representante de ventas una comprensión de los requerimientos y las expectativas del cliente, etc.</a:t>
            </a:r>
          </a:p>
          <a:p>
            <a:pPr marL="12700" marR="12700">
              <a:lnSpc>
                <a:spcPct val="100000"/>
              </a:lnSpc>
            </a:pPr>
            <a:endParaRPr sz="1100" dirty="0">
              <a:latin typeface="Arial"/>
              <a:cs typeface="Arial"/>
            </a:endParaRPr>
          </a:p>
        </p:txBody>
      </p:sp>
      <p:sp>
        <p:nvSpPr>
          <p:cNvPr id="12" name="object 12"/>
          <p:cNvSpPr/>
          <p:nvPr/>
        </p:nvSpPr>
        <p:spPr>
          <a:xfrm>
            <a:off x="6225603" y="2105716"/>
            <a:ext cx="2680791" cy="1166889"/>
          </a:xfrm>
          <a:custGeom>
            <a:avLst/>
            <a:gdLst/>
            <a:ahLst/>
            <a:cxnLst/>
            <a:rect l="l" t="t" r="r" b="b"/>
            <a:pathLst>
              <a:path w="2585999" h="956995">
                <a:moveTo>
                  <a:pt x="0" y="956995"/>
                </a:moveTo>
                <a:lnTo>
                  <a:pt x="2585999" y="956995"/>
                </a:lnTo>
                <a:lnTo>
                  <a:pt x="2585999" y="0"/>
                </a:lnTo>
                <a:lnTo>
                  <a:pt x="0" y="0"/>
                </a:lnTo>
                <a:lnTo>
                  <a:pt x="0" y="956995"/>
                </a:lnTo>
                <a:close/>
              </a:path>
            </a:pathLst>
          </a:custGeom>
          <a:solidFill>
            <a:srgbClr val="00AEEF"/>
          </a:solidFill>
        </p:spPr>
        <p:txBody>
          <a:bodyPr wrap="square" lIns="0" tIns="0" rIns="0" bIns="0" rtlCol="0">
            <a:noAutofit/>
          </a:bodyPr>
          <a:lstStyle/>
          <a:p>
            <a:endParaRPr dirty="0"/>
          </a:p>
        </p:txBody>
      </p:sp>
      <p:sp>
        <p:nvSpPr>
          <p:cNvPr id="13" name="object 13"/>
          <p:cNvSpPr txBox="1"/>
          <p:nvPr/>
        </p:nvSpPr>
        <p:spPr>
          <a:xfrm>
            <a:off x="6330950" y="2237365"/>
            <a:ext cx="2258695" cy="743585"/>
          </a:xfrm>
          <a:prstGeom prst="rect">
            <a:avLst/>
          </a:prstGeom>
        </p:spPr>
        <p:txBody>
          <a:bodyPr vert="horz" wrap="square" lIns="0" tIns="0" rIns="0" bIns="0" rtlCol="0">
            <a:noAutofit/>
          </a:bodyPr>
          <a:lstStyle/>
          <a:p>
            <a:pPr marL="12700" marR="12700"/>
            <a:r>
              <a:rPr lang="es-CO" sz="1200" dirty="0" smtClean="0">
                <a:solidFill>
                  <a:schemeClr val="bg1"/>
                </a:solidFill>
              </a:rPr>
              <a:t>Recomendamos </a:t>
            </a:r>
            <a:r>
              <a:rPr lang="es-CO" sz="1200" dirty="0">
                <a:solidFill>
                  <a:schemeClr val="bg1"/>
                </a:solidFill>
              </a:rPr>
              <a:t>el uso de cuestionarios formalizados que afectan a diferentes áreas del negocio y a las necesidades del cliente.</a:t>
            </a:r>
          </a:p>
          <a:p>
            <a:pPr marL="12700" marR="12700">
              <a:lnSpc>
                <a:spcPct val="100000"/>
              </a:lnSpc>
            </a:pPr>
            <a:endParaRPr sz="1100" dirty="0">
              <a:latin typeface="Arial"/>
              <a:cs typeface="Arial"/>
            </a:endParaRPr>
          </a:p>
        </p:txBody>
      </p:sp>
      <p:sp>
        <p:nvSpPr>
          <p:cNvPr id="14" name="object 14"/>
          <p:cNvSpPr/>
          <p:nvPr/>
        </p:nvSpPr>
        <p:spPr>
          <a:xfrm>
            <a:off x="4931930" y="3869931"/>
            <a:ext cx="5097780" cy="2948940"/>
          </a:xfrm>
          <a:custGeom>
            <a:avLst/>
            <a:gdLst/>
            <a:ahLst/>
            <a:cxnLst/>
            <a:rect l="l" t="t" r="r" b="b"/>
            <a:pathLst>
              <a:path w="5097780" h="2948940">
                <a:moveTo>
                  <a:pt x="0" y="0"/>
                </a:moveTo>
                <a:lnTo>
                  <a:pt x="5097780" y="0"/>
                </a:lnTo>
                <a:lnTo>
                  <a:pt x="5097780" y="2948940"/>
                </a:lnTo>
                <a:lnTo>
                  <a:pt x="0" y="2948940"/>
                </a:lnTo>
                <a:lnTo>
                  <a:pt x="0" y="0"/>
                </a:lnTo>
                <a:close/>
              </a:path>
            </a:pathLst>
          </a:custGeom>
          <a:solidFill>
            <a:srgbClr val="231F20"/>
          </a:solidFill>
        </p:spPr>
        <p:txBody>
          <a:bodyPr wrap="square" lIns="0" tIns="0" rIns="0" bIns="0" rtlCol="0">
            <a:noAutofit/>
          </a:bodyPr>
          <a:lstStyle/>
          <a:p>
            <a:endParaRPr/>
          </a:p>
        </p:txBody>
      </p:sp>
      <p:sp>
        <p:nvSpPr>
          <p:cNvPr id="15" name="object 15"/>
          <p:cNvSpPr/>
          <p:nvPr/>
        </p:nvSpPr>
        <p:spPr>
          <a:xfrm>
            <a:off x="5003999" y="3942005"/>
            <a:ext cx="4885754" cy="273406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34565" y="327390"/>
            <a:ext cx="110489"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7</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p:nvPr/>
        </p:nvSpPr>
        <p:spPr>
          <a:xfrm>
            <a:off x="5797550" y="2407348"/>
            <a:ext cx="2585999" cy="1452003"/>
          </a:xfrm>
          <a:custGeom>
            <a:avLst/>
            <a:gdLst/>
            <a:ahLst/>
            <a:cxnLst/>
            <a:rect l="l" t="t" r="r" b="b"/>
            <a:pathLst>
              <a:path w="2585999" h="1452003">
                <a:moveTo>
                  <a:pt x="0" y="1452003"/>
                </a:moveTo>
                <a:lnTo>
                  <a:pt x="2585999" y="1452003"/>
                </a:lnTo>
                <a:lnTo>
                  <a:pt x="2585999" y="0"/>
                </a:lnTo>
                <a:lnTo>
                  <a:pt x="0" y="0"/>
                </a:lnTo>
                <a:lnTo>
                  <a:pt x="0" y="1452003"/>
                </a:lnTo>
                <a:close/>
              </a:path>
            </a:pathLst>
          </a:custGeom>
          <a:solidFill>
            <a:srgbClr val="84D5F7"/>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0" rIns="0" bIns="0" rtlCol="0">
            <a:noAutofit/>
          </a:bodyPr>
          <a:lstStyle/>
          <a:p>
            <a:pPr marL="12700">
              <a:lnSpc>
                <a:spcPts val="2975"/>
              </a:lnSpc>
            </a:pPr>
            <a:r>
              <a:rPr lang="es-CO" sz="2800" dirty="0" smtClean="0">
                <a:solidFill>
                  <a:schemeClr val="accent6">
                    <a:lumMod val="75000"/>
                  </a:schemeClr>
                </a:solidFill>
              </a:rPr>
              <a:t>3</a:t>
            </a:r>
            <a:r>
              <a:rPr lang="es-CO" sz="2800" dirty="0">
                <a:solidFill>
                  <a:schemeClr val="accent6">
                    <a:lumMod val="75000"/>
                  </a:schemeClr>
                </a:solidFill>
              </a:rPr>
              <a:t>. Presentación</a:t>
            </a:r>
            <a:r>
              <a:rPr lang="es-CO" sz="2800" dirty="0"/>
              <a:t/>
            </a:r>
            <a:br>
              <a:rPr lang="es-CO" sz="2800" dirty="0"/>
            </a:br>
            <a:r>
              <a:rPr sz="2500" dirty="0" smtClean="0">
                <a:solidFill>
                  <a:srgbClr val="F47920"/>
                </a:solidFill>
                <a:latin typeface="Arial"/>
                <a:cs typeface="Arial"/>
              </a:rPr>
              <a:t> </a:t>
            </a:r>
            <a:endParaRPr sz="2500" dirty="0">
              <a:latin typeface="Arial"/>
              <a:cs typeface="Arial"/>
            </a:endParaRPr>
          </a:p>
        </p:txBody>
      </p:sp>
      <p:sp>
        <p:nvSpPr>
          <p:cNvPr id="8" name="object 8"/>
          <p:cNvSpPr txBox="1"/>
          <p:nvPr/>
        </p:nvSpPr>
        <p:spPr>
          <a:xfrm>
            <a:off x="347300" y="1382083"/>
            <a:ext cx="8193450" cy="547370"/>
          </a:xfrm>
          <a:prstGeom prst="rect">
            <a:avLst/>
          </a:prstGeom>
        </p:spPr>
        <p:txBody>
          <a:bodyPr vert="horz" wrap="square" lIns="0" tIns="0" rIns="0" bIns="0" rtlCol="0">
            <a:noAutofit/>
          </a:bodyPr>
          <a:lstStyle/>
          <a:p>
            <a:pPr marL="12700" marR="12700">
              <a:lnSpc>
                <a:spcPct val="100000"/>
              </a:lnSpc>
            </a:pPr>
            <a:r>
              <a:rPr lang="es-CO" dirty="0" smtClean="0"/>
              <a:t>El </a:t>
            </a:r>
            <a:r>
              <a:rPr lang="es-CO" dirty="0"/>
              <a:t>objetivo de este paso es preparar una presentación excelente o una demostración del </a:t>
            </a:r>
            <a:r>
              <a:rPr lang="es-CO" dirty="0" smtClean="0"/>
              <a:t>producto</a:t>
            </a:r>
            <a:endParaRPr sz="1800" dirty="0">
              <a:latin typeface="Arial"/>
              <a:cs typeface="Arial"/>
            </a:endParaRPr>
          </a:p>
        </p:txBody>
      </p:sp>
      <p:sp>
        <p:nvSpPr>
          <p:cNvPr id="9" name="object 9"/>
          <p:cNvSpPr txBox="1"/>
          <p:nvPr/>
        </p:nvSpPr>
        <p:spPr>
          <a:xfrm>
            <a:off x="382247" y="2186955"/>
            <a:ext cx="2234573" cy="2398016"/>
          </a:xfrm>
          <a:prstGeom prst="rect">
            <a:avLst/>
          </a:prstGeom>
        </p:spPr>
        <p:txBody>
          <a:bodyPr vert="horz" wrap="square" lIns="0" tIns="0" rIns="0" bIns="0" rtlCol="0">
            <a:noAutofit/>
          </a:bodyPr>
          <a:lstStyle/>
          <a:p>
            <a:pPr marL="12700" marR="12700">
              <a:lnSpc>
                <a:spcPct val="100000"/>
              </a:lnSpc>
            </a:pPr>
            <a:r>
              <a:rPr lang="es-CO" sz="1200" dirty="0" smtClean="0">
                <a:latin typeface="+mj-lt"/>
                <a:cs typeface="Arial" panose="020B0604020202020204" pitchFamily="34" charset="0"/>
              </a:rPr>
              <a:t>Desde </a:t>
            </a:r>
            <a:r>
              <a:rPr lang="es-CO" sz="1200" dirty="0">
                <a:latin typeface="+mj-lt"/>
                <a:cs typeface="Arial" panose="020B0604020202020204" pitchFamily="34" charset="0"/>
              </a:rPr>
              <a:t>el punto de vista del proceso, una empresa debe asegurarse de que todos los representantes de ventas utilicen plantillas o contenido relevante y no obsoleto. </a:t>
            </a:r>
            <a:r>
              <a:rPr lang="es-CO" sz="1200" dirty="0" smtClean="0">
                <a:latin typeface="+mj-lt"/>
                <a:cs typeface="Arial" panose="020B0604020202020204" pitchFamily="34" charset="0"/>
              </a:rPr>
              <a:t>la </a:t>
            </a:r>
            <a:r>
              <a:rPr lang="es-CO" sz="1200" dirty="0">
                <a:latin typeface="+mj-lt"/>
                <a:cs typeface="Arial" panose="020B0604020202020204" pitchFamily="34" charset="0"/>
              </a:rPr>
              <a:t>práctica </a:t>
            </a:r>
            <a:r>
              <a:rPr lang="es-CO" sz="1200" dirty="0" smtClean="0">
                <a:latin typeface="+mj-lt"/>
                <a:cs typeface="Arial" panose="020B0604020202020204" pitchFamily="34" charset="0"/>
              </a:rPr>
              <a:t>confirma</a:t>
            </a:r>
            <a:r>
              <a:rPr lang="es-CO" sz="1200" dirty="0">
                <a:latin typeface="+mj-lt"/>
                <a:cs typeface="Arial" panose="020B0604020202020204" pitchFamily="34" charset="0"/>
              </a:rPr>
              <a:t> </a:t>
            </a:r>
            <a:r>
              <a:rPr lang="es-CO" sz="1200" dirty="0" smtClean="0">
                <a:latin typeface="+mj-lt"/>
                <a:cs typeface="Arial" panose="020B0604020202020204" pitchFamily="34" charset="0"/>
              </a:rPr>
              <a:t>que  la </a:t>
            </a:r>
            <a:r>
              <a:rPr lang="es-CO" sz="1200" dirty="0">
                <a:latin typeface="+mj-lt"/>
                <a:cs typeface="Arial" panose="020B0604020202020204" pitchFamily="34" charset="0"/>
              </a:rPr>
              <a:t>creación de </a:t>
            </a:r>
            <a:r>
              <a:rPr lang="es-CO" sz="1200" dirty="0" smtClean="0">
                <a:latin typeface="+mj-lt"/>
                <a:cs typeface="Arial" panose="020B0604020202020204" pitchFamily="34" charset="0"/>
              </a:rPr>
              <a:t>presentaciones modificadas y personalizadas  para </a:t>
            </a:r>
            <a:r>
              <a:rPr lang="es-CO" sz="1200" dirty="0">
                <a:latin typeface="+mj-lt"/>
                <a:cs typeface="Arial" panose="020B0604020202020204" pitchFamily="34" charset="0"/>
              </a:rPr>
              <a:t>cada </a:t>
            </a:r>
            <a:r>
              <a:rPr lang="es-CO" sz="1200" dirty="0" smtClean="0">
                <a:latin typeface="+mj-lt"/>
                <a:cs typeface="Arial" panose="020B0604020202020204" pitchFamily="34" charset="0"/>
              </a:rPr>
              <a:t>cliente, </a:t>
            </a:r>
            <a:r>
              <a:rPr lang="es-CO" sz="1200" dirty="0">
                <a:latin typeface="+mj-lt"/>
                <a:cs typeface="Arial" panose="020B0604020202020204" pitchFamily="34" charset="0"/>
              </a:rPr>
              <a:t>no resulta ser </a:t>
            </a:r>
            <a:r>
              <a:rPr lang="es-CO" sz="1200" dirty="0" smtClean="0">
                <a:latin typeface="+mj-lt"/>
                <a:cs typeface="Arial" panose="020B0604020202020204" pitchFamily="34" charset="0"/>
              </a:rPr>
              <a:t>eficaz; es por esto que la </a:t>
            </a:r>
            <a:r>
              <a:rPr lang="es-CO" sz="1200" dirty="0">
                <a:latin typeface="+mj-lt"/>
                <a:cs typeface="Arial" panose="020B0604020202020204" pitchFamily="34" charset="0"/>
              </a:rPr>
              <a:t>presentación debe </a:t>
            </a:r>
            <a:r>
              <a:rPr lang="es-CO" sz="1200" dirty="0" smtClean="0">
                <a:latin typeface="+mj-lt"/>
                <a:cs typeface="Arial" panose="020B0604020202020204" pitchFamily="34" charset="0"/>
              </a:rPr>
              <a:t>contener </a:t>
            </a:r>
            <a:r>
              <a:rPr lang="es-CO" sz="1200" dirty="0">
                <a:latin typeface="+mj-lt"/>
                <a:cs typeface="Arial" panose="020B0604020202020204" pitchFamily="34" charset="0"/>
              </a:rPr>
              <a:t>toda la información necesaria para abordar los requisitos </a:t>
            </a:r>
            <a:r>
              <a:rPr lang="es-CO" sz="1200" dirty="0" smtClean="0">
                <a:latin typeface="+mj-lt"/>
                <a:cs typeface="Arial" panose="020B0604020202020204" pitchFamily="34" charset="0"/>
              </a:rPr>
              <a:t>identificados.</a:t>
            </a:r>
            <a:endParaRPr sz="1200" dirty="0">
              <a:latin typeface="+mj-lt"/>
              <a:cs typeface="Arial" panose="020B0604020202020204" pitchFamily="34" charset="0"/>
            </a:endParaRPr>
          </a:p>
        </p:txBody>
      </p:sp>
      <p:sp>
        <p:nvSpPr>
          <p:cNvPr id="10" name="object 10"/>
          <p:cNvSpPr txBox="1"/>
          <p:nvPr/>
        </p:nvSpPr>
        <p:spPr>
          <a:xfrm>
            <a:off x="382247" y="4716690"/>
            <a:ext cx="2242185" cy="1742695"/>
          </a:xfrm>
          <a:prstGeom prst="rect">
            <a:avLst/>
          </a:prstGeom>
        </p:spPr>
        <p:txBody>
          <a:bodyPr vert="horz" wrap="square" lIns="0" tIns="0" rIns="0" bIns="0" rtlCol="0">
            <a:noAutofit/>
          </a:bodyPr>
          <a:lstStyle/>
          <a:p>
            <a:r>
              <a:rPr lang="es-CO" sz="1200" dirty="0" smtClean="0">
                <a:latin typeface="+mj-lt"/>
                <a:cs typeface="Arial" panose="020B0604020202020204" pitchFamily="34" charset="0"/>
              </a:rPr>
              <a:t>Las </a:t>
            </a:r>
            <a:r>
              <a:rPr lang="es-CO" sz="1200" dirty="0">
                <a:latin typeface="+mj-lt"/>
                <a:cs typeface="Arial" panose="020B0604020202020204" pitchFamily="34" charset="0"/>
              </a:rPr>
              <a:t>acciones aquí se pueden dividir en tres categorías principales: preparación, presentación y reuniones informativas. El enfoque y la automatización del proceso deben ayudar a los representantes de ventas a </a:t>
            </a:r>
            <a:r>
              <a:rPr lang="es-CO" sz="1200" dirty="0" smtClean="0">
                <a:latin typeface="+mj-lt"/>
                <a:cs typeface="Arial" panose="020B0604020202020204" pitchFamily="34" charset="0"/>
              </a:rPr>
              <a:t>elegir </a:t>
            </a:r>
            <a:r>
              <a:rPr lang="es-CO" sz="1200" dirty="0">
                <a:latin typeface="+mj-lt"/>
                <a:cs typeface="Arial" panose="020B0604020202020204" pitchFamily="34" charset="0"/>
              </a:rPr>
              <a:t>la plantilla correcta y a utilizar todo el conocimiento existente y la experiencia relevante dentro de una organización para </a:t>
            </a:r>
            <a:r>
              <a:rPr lang="es-CO" sz="1200" dirty="0" smtClean="0">
                <a:latin typeface="+mj-lt"/>
                <a:cs typeface="Arial" panose="020B0604020202020204" pitchFamily="34" charset="0"/>
              </a:rPr>
              <a:t>cerrar </a:t>
            </a:r>
            <a:r>
              <a:rPr lang="es-CO" sz="1200" dirty="0">
                <a:latin typeface="+mj-lt"/>
                <a:cs typeface="Arial" panose="020B0604020202020204" pitchFamily="34" charset="0"/>
              </a:rPr>
              <a:t>el negocio.</a:t>
            </a:r>
          </a:p>
          <a:p>
            <a:r>
              <a:rPr lang="es-CO" sz="1100" dirty="0">
                <a:latin typeface="+mj-lt"/>
              </a:rPr>
              <a:t/>
            </a:r>
            <a:br>
              <a:rPr lang="es-CO" sz="1100" dirty="0">
                <a:latin typeface="+mj-lt"/>
              </a:rPr>
            </a:br>
            <a:r>
              <a:rPr sz="1100" spc="-20" dirty="0" smtClean="0">
                <a:solidFill>
                  <a:srgbClr val="231F20"/>
                </a:solidFill>
                <a:latin typeface="+mj-lt"/>
                <a:cs typeface="Arial"/>
              </a:rPr>
              <a:t> </a:t>
            </a:r>
            <a:endParaRPr sz="1100" dirty="0">
              <a:latin typeface="+mj-lt"/>
              <a:cs typeface="Arial"/>
            </a:endParaRPr>
          </a:p>
        </p:txBody>
      </p:sp>
      <p:sp>
        <p:nvSpPr>
          <p:cNvPr id="11" name="object 11"/>
          <p:cNvSpPr txBox="1"/>
          <p:nvPr/>
        </p:nvSpPr>
        <p:spPr>
          <a:xfrm>
            <a:off x="2987298" y="2186955"/>
            <a:ext cx="2091689" cy="1483615"/>
          </a:xfrm>
          <a:prstGeom prst="rect">
            <a:avLst/>
          </a:prstGeom>
        </p:spPr>
        <p:txBody>
          <a:bodyPr vert="horz" wrap="square" lIns="0" tIns="0" rIns="0" bIns="0" rtlCol="0">
            <a:noAutofit/>
          </a:bodyPr>
          <a:lstStyle/>
          <a:p>
            <a:pPr marL="12700" marR="12700"/>
            <a:r>
              <a:rPr lang="es-CO" sz="1200" dirty="0" smtClean="0">
                <a:latin typeface="+mj-lt"/>
                <a:cs typeface="Arial" panose="020B0604020202020204" pitchFamily="34" charset="0"/>
              </a:rPr>
              <a:t>En </a:t>
            </a:r>
            <a:r>
              <a:rPr lang="es-CO" sz="1200" dirty="0">
                <a:latin typeface="+mj-lt"/>
                <a:cs typeface="Arial" panose="020B0604020202020204" pitchFamily="34" charset="0"/>
              </a:rPr>
              <a:t>esa perspectiva, los datos recogidos para la presentación y reuniones informativas, incluyendo el análisis competitivo y la observación </a:t>
            </a:r>
            <a:r>
              <a:rPr lang="es-CO" sz="1200" dirty="0" smtClean="0">
                <a:latin typeface="+mj-lt"/>
                <a:cs typeface="Arial" panose="020B0604020202020204" pitchFamily="34" charset="0"/>
              </a:rPr>
              <a:t>del historial </a:t>
            </a:r>
            <a:r>
              <a:rPr lang="es-CO" sz="1200" dirty="0">
                <a:latin typeface="+mj-lt"/>
                <a:cs typeface="Arial" panose="020B0604020202020204" pitchFamily="34" charset="0"/>
              </a:rPr>
              <a:t>del negocio, ayudan a desarrollar </a:t>
            </a:r>
            <a:r>
              <a:rPr lang="es-CO" sz="1200" dirty="0" smtClean="0">
                <a:latin typeface="+mj-lt"/>
                <a:cs typeface="Arial" panose="020B0604020202020204" pitchFamily="34" charset="0"/>
              </a:rPr>
              <a:t>las estrategias </a:t>
            </a:r>
            <a:r>
              <a:rPr lang="es-CO" sz="1200" dirty="0">
                <a:latin typeface="+mj-lt"/>
                <a:cs typeface="Arial" panose="020B0604020202020204" pitchFamily="34" charset="0"/>
              </a:rPr>
              <a:t>de ventas </a:t>
            </a:r>
            <a:r>
              <a:rPr lang="es-CO" sz="1200" dirty="0" smtClean="0">
                <a:latin typeface="+mj-lt"/>
                <a:cs typeface="Arial" panose="020B0604020202020204" pitchFamily="34" charset="0"/>
              </a:rPr>
              <a:t>de manera efectiva.</a:t>
            </a:r>
            <a:endParaRPr lang="es-CO" sz="1200" dirty="0">
              <a:latin typeface="+mj-lt"/>
              <a:cs typeface="Arial" panose="020B0604020202020204" pitchFamily="34" charset="0"/>
            </a:endParaRPr>
          </a:p>
          <a:p>
            <a:pPr marL="12700" marR="12700" algn="just">
              <a:lnSpc>
                <a:spcPct val="100000"/>
              </a:lnSpc>
            </a:pPr>
            <a:endParaRPr sz="1100" dirty="0">
              <a:latin typeface="+mj-lt"/>
              <a:cs typeface="Arial" panose="020B0604020202020204" pitchFamily="34" charset="0"/>
            </a:endParaRPr>
          </a:p>
        </p:txBody>
      </p:sp>
      <p:sp>
        <p:nvSpPr>
          <p:cNvPr id="12" name="object 12"/>
          <p:cNvSpPr txBox="1"/>
          <p:nvPr/>
        </p:nvSpPr>
        <p:spPr>
          <a:xfrm>
            <a:off x="2986214" y="3928072"/>
            <a:ext cx="2092773" cy="2413256"/>
          </a:xfrm>
          <a:prstGeom prst="rect">
            <a:avLst/>
          </a:prstGeom>
        </p:spPr>
        <p:txBody>
          <a:bodyPr vert="horz" wrap="square" lIns="0" tIns="0" rIns="0" bIns="0" rtlCol="0">
            <a:noAutofit/>
          </a:bodyPr>
          <a:lstStyle/>
          <a:p>
            <a:pPr marL="12700" marR="12700">
              <a:lnSpc>
                <a:spcPct val="100000"/>
              </a:lnSpc>
            </a:pPr>
            <a:r>
              <a:rPr lang="es-CO" sz="1200" dirty="0" smtClean="0">
                <a:latin typeface="+mj-lt"/>
                <a:cs typeface="Arial" panose="020B0604020202020204" pitchFamily="34" charset="0"/>
              </a:rPr>
              <a:t>Por </a:t>
            </a:r>
            <a:r>
              <a:rPr lang="es-CO" sz="1200" dirty="0">
                <a:latin typeface="+mj-lt"/>
                <a:cs typeface="Arial" panose="020B0604020202020204" pitchFamily="34" charset="0"/>
              </a:rPr>
              <a:t>último, el resultado de la presentación debe ser informado y guardado como un análisis de la matriz DOFA, con la información sobre los participantes </a:t>
            </a:r>
            <a:r>
              <a:rPr lang="es-CO" sz="1200" dirty="0" smtClean="0">
                <a:latin typeface="+mj-lt"/>
                <a:cs typeface="Arial" panose="020B0604020202020204" pitchFamily="34" charset="0"/>
              </a:rPr>
              <a:t>claves </a:t>
            </a:r>
            <a:r>
              <a:rPr lang="es-CO" sz="1200" dirty="0">
                <a:latin typeface="+mj-lt"/>
                <a:cs typeface="Arial" panose="020B0604020202020204" pitchFamily="34" charset="0"/>
              </a:rPr>
              <a:t>y su </a:t>
            </a:r>
            <a:r>
              <a:rPr lang="es-CO" sz="1200" dirty="0" smtClean="0">
                <a:latin typeface="+mj-lt"/>
                <a:cs typeface="Arial" panose="020B0604020202020204" pitchFamily="34" charset="0"/>
              </a:rPr>
              <a:t>rol claramente identificado. </a:t>
            </a:r>
            <a:r>
              <a:rPr lang="es-CO" sz="1200" dirty="0">
                <a:latin typeface="+mj-lt"/>
                <a:cs typeface="Arial" panose="020B0604020202020204" pitchFamily="34" charset="0"/>
              </a:rPr>
              <a:t>El uso </a:t>
            </a:r>
            <a:r>
              <a:rPr lang="es-CO" sz="1200" dirty="0" smtClean="0">
                <a:latin typeface="+mj-lt"/>
                <a:cs typeface="Arial" panose="020B0604020202020204" pitchFamily="34" charset="0"/>
              </a:rPr>
              <a:t>de un  sistema de calificación personalizado ,como los emoticones, para </a:t>
            </a:r>
            <a:r>
              <a:rPr lang="es-CO" sz="1200" dirty="0">
                <a:latin typeface="+mj-lt"/>
                <a:cs typeface="Arial" panose="020B0604020202020204" pitchFamily="34" charset="0"/>
              </a:rPr>
              <a:t>expresar los sentimientos de los gerentes de ventas sobre la reunión proporciona una mejor comprensión de cómo proceder en las siguientes </a:t>
            </a:r>
            <a:r>
              <a:rPr lang="es-CO" sz="1200" dirty="0" smtClean="0">
                <a:latin typeface="+mj-lt"/>
                <a:cs typeface="Arial" panose="020B0604020202020204" pitchFamily="34" charset="0"/>
              </a:rPr>
              <a:t>etapas.</a:t>
            </a:r>
            <a:endParaRPr sz="1200" dirty="0">
              <a:latin typeface="+mj-lt"/>
              <a:cs typeface="Arial" panose="020B0604020202020204" pitchFamily="34" charset="0"/>
            </a:endParaRPr>
          </a:p>
        </p:txBody>
      </p:sp>
      <p:sp>
        <p:nvSpPr>
          <p:cNvPr id="13" name="object 13"/>
          <p:cNvSpPr/>
          <p:nvPr/>
        </p:nvSpPr>
        <p:spPr>
          <a:xfrm>
            <a:off x="5550001" y="2119476"/>
            <a:ext cx="2709716" cy="1588530"/>
          </a:xfrm>
          <a:custGeom>
            <a:avLst/>
            <a:gdLst/>
            <a:ahLst/>
            <a:cxnLst/>
            <a:rect l="l" t="t" r="r" b="b"/>
            <a:pathLst>
              <a:path w="2585999" h="1452003">
                <a:moveTo>
                  <a:pt x="0" y="1452003"/>
                </a:moveTo>
                <a:lnTo>
                  <a:pt x="2585999" y="1452003"/>
                </a:lnTo>
                <a:lnTo>
                  <a:pt x="2585999" y="0"/>
                </a:lnTo>
                <a:lnTo>
                  <a:pt x="0" y="0"/>
                </a:lnTo>
                <a:lnTo>
                  <a:pt x="0" y="1452003"/>
                </a:lnTo>
                <a:close/>
              </a:path>
            </a:pathLst>
          </a:custGeom>
          <a:solidFill>
            <a:srgbClr val="00AEEF"/>
          </a:solidFill>
        </p:spPr>
        <p:txBody>
          <a:bodyPr wrap="square" lIns="0" tIns="0" rIns="0" bIns="0" rtlCol="0">
            <a:noAutofit/>
          </a:bodyPr>
          <a:lstStyle/>
          <a:p>
            <a:endParaRPr/>
          </a:p>
        </p:txBody>
      </p:sp>
      <p:sp>
        <p:nvSpPr>
          <p:cNvPr id="14" name="object 14"/>
          <p:cNvSpPr txBox="1"/>
          <p:nvPr/>
        </p:nvSpPr>
        <p:spPr>
          <a:xfrm>
            <a:off x="5722924" y="2251765"/>
            <a:ext cx="2363869" cy="1323952"/>
          </a:xfrm>
          <a:prstGeom prst="rect">
            <a:avLst/>
          </a:prstGeom>
        </p:spPr>
        <p:txBody>
          <a:bodyPr vert="horz" wrap="square" lIns="0" tIns="0" rIns="0" bIns="0" rtlCol="0">
            <a:noAutofit/>
          </a:bodyPr>
          <a:lstStyle/>
          <a:p>
            <a:r>
              <a:rPr lang="es-CO" sz="1200" dirty="0" smtClean="0">
                <a:solidFill>
                  <a:schemeClr val="bg1"/>
                </a:solidFill>
              </a:rPr>
              <a:t>En </a:t>
            </a:r>
            <a:r>
              <a:rPr lang="es-CO" sz="1200" dirty="0">
                <a:solidFill>
                  <a:schemeClr val="bg1"/>
                </a:solidFill>
              </a:rPr>
              <a:t>esta etapa, es muy importante para los representantes de ventas comprobar si </a:t>
            </a:r>
            <a:r>
              <a:rPr lang="es-CO" sz="1200" dirty="0" smtClean="0">
                <a:solidFill>
                  <a:schemeClr val="bg1"/>
                </a:solidFill>
              </a:rPr>
              <a:t>todas las personas clave  asistirán </a:t>
            </a:r>
            <a:r>
              <a:rPr lang="es-CO" sz="1200" dirty="0">
                <a:solidFill>
                  <a:schemeClr val="bg1"/>
                </a:solidFill>
              </a:rPr>
              <a:t>a una reunión o por lo menos han </a:t>
            </a:r>
            <a:r>
              <a:rPr lang="es-CO" sz="1200" dirty="0" smtClean="0">
                <a:solidFill>
                  <a:schemeClr val="bg1"/>
                </a:solidFill>
              </a:rPr>
              <a:t>revisado </a:t>
            </a:r>
            <a:r>
              <a:rPr lang="es-CO" sz="1200" dirty="0">
                <a:solidFill>
                  <a:schemeClr val="bg1"/>
                </a:solidFill>
              </a:rPr>
              <a:t>la invitación y no hay conflictos de calendario con otras actividades vitales en sus agendas.</a:t>
            </a:r>
          </a:p>
          <a:p>
            <a:r>
              <a:rPr lang="es-CO" sz="1100" dirty="0"/>
              <a:t/>
            </a:r>
            <a:br>
              <a:rPr lang="es-CO" sz="1100" dirty="0"/>
            </a:br>
            <a:r>
              <a:rPr sz="1100" spc="-40" dirty="0" smtClean="0">
                <a:solidFill>
                  <a:srgbClr val="FFFFFF"/>
                </a:solidFill>
                <a:latin typeface="Arial"/>
                <a:cs typeface="Arial"/>
              </a:rPr>
              <a:t>n</a:t>
            </a:r>
            <a:endParaRPr sz="1100" dirty="0">
              <a:latin typeface="Arial"/>
              <a:cs typeface="Arial"/>
            </a:endParaRPr>
          </a:p>
        </p:txBody>
      </p:sp>
      <p:sp>
        <p:nvSpPr>
          <p:cNvPr id="15" name="object 15"/>
          <p:cNvSpPr/>
          <p:nvPr/>
        </p:nvSpPr>
        <p:spPr>
          <a:xfrm>
            <a:off x="5486692" y="4010698"/>
            <a:ext cx="4224528" cy="3154680"/>
          </a:xfrm>
          <a:custGeom>
            <a:avLst/>
            <a:gdLst/>
            <a:ahLst/>
            <a:cxnLst/>
            <a:rect l="l" t="t" r="r" b="b"/>
            <a:pathLst>
              <a:path w="4224528" h="3154679">
                <a:moveTo>
                  <a:pt x="0" y="0"/>
                </a:moveTo>
                <a:lnTo>
                  <a:pt x="4224528" y="0"/>
                </a:lnTo>
                <a:lnTo>
                  <a:pt x="4224528" y="3154680"/>
                </a:lnTo>
                <a:lnTo>
                  <a:pt x="0" y="3154680"/>
                </a:lnTo>
                <a:lnTo>
                  <a:pt x="0" y="0"/>
                </a:lnTo>
                <a:close/>
              </a:path>
            </a:pathLst>
          </a:custGeom>
          <a:solidFill>
            <a:srgbClr val="231F20"/>
          </a:solidFill>
        </p:spPr>
        <p:txBody>
          <a:bodyPr wrap="square" lIns="0" tIns="0" rIns="0" bIns="0" rtlCol="0">
            <a:noAutofit/>
          </a:bodyPr>
          <a:lstStyle/>
          <a:p>
            <a:endParaRPr/>
          </a:p>
        </p:txBody>
      </p:sp>
      <p:sp>
        <p:nvSpPr>
          <p:cNvPr id="16" name="object 16"/>
          <p:cNvSpPr/>
          <p:nvPr/>
        </p:nvSpPr>
        <p:spPr>
          <a:xfrm>
            <a:off x="5544000" y="4068005"/>
            <a:ext cx="4055176" cy="2983451"/>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34565" y="327390"/>
            <a:ext cx="110489"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8</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txBox="1">
            <a:spLocks noGrp="1"/>
          </p:cNvSpPr>
          <p:nvPr>
            <p:ph type="title"/>
          </p:nvPr>
        </p:nvSpPr>
        <p:spPr>
          <a:prstGeom prst="rect">
            <a:avLst/>
          </a:prstGeom>
        </p:spPr>
        <p:txBody>
          <a:bodyPr vert="horz" wrap="square" lIns="0" tIns="0" rIns="0" bIns="0" rtlCol="0">
            <a:noAutofit/>
          </a:bodyPr>
          <a:lstStyle/>
          <a:p>
            <a:pPr marL="12700">
              <a:lnSpc>
                <a:spcPts val="2975"/>
              </a:lnSpc>
            </a:pPr>
            <a:r>
              <a:rPr lang="es-CO" sz="2400" dirty="0" smtClean="0">
                <a:solidFill>
                  <a:schemeClr val="accent6">
                    <a:lumMod val="75000"/>
                  </a:schemeClr>
                </a:solidFill>
                <a:latin typeface="Arial" panose="020B0604020202020204" pitchFamily="34" charset="0"/>
                <a:cs typeface="Arial" panose="020B0604020202020204" pitchFamily="34" charset="0"/>
              </a:rPr>
              <a:t>4</a:t>
            </a:r>
            <a:r>
              <a:rPr lang="es-CO" sz="2400" dirty="0">
                <a:solidFill>
                  <a:schemeClr val="accent6">
                    <a:lumMod val="75000"/>
                  </a:schemeClr>
                </a:solidFill>
                <a:latin typeface="Arial" panose="020B0604020202020204" pitchFamily="34" charset="0"/>
                <a:cs typeface="Arial" panose="020B0604020202020204" pitchFamily="34" charset="0"/>
              </a:rPr>
              <a:t>. Desarrollo de la Propuesta</a:t>
            </a:r>
            <a:r>
              <a:rPr lang="es-CO" sz="2800" dirty="0"/>
              <a:t/>
            </a:r>
            <a:br>
              <a:rPr lang="es-CO" sz="2800" dirty="0"/>
            </a:br>
            <a:r>
              <a:rPr sz="2500" dirty="0" smtClean="0">
                <a:solidFill>
                  <a:srgbClr val="F47920"/>
                </a:solidFill>
                <a:latin typeface="Arial"/>
                <a:cs typeface="Arial"/>
              </a:rPr>
              <a:t> </a:t>
            </a:r>
            <a:endParaRPr sz="2500" dirty="0">
              <a:latin typeface="Arial"/>
              <a:cs typeface="Arial"/>
            </a:endParaRPr>
          </a:p>
        </p:txBody>
      </p:sp>
      <p:sp>
        <p:nvSpPr>
          <p:cNvPr id="7" name="object 7"/>
          <p:cNvSpPr txBox="1"/>
          <p:nvPr/>
        </p:nvSpPr>
        <p:spPr>
          <a:xfrm>
            <a:off x="347300" y="1484419"/>
            <a:ext cx="3857625" cy="1267994"/>
          </a:xfrm>
          <a:prstGeom prst="rect">
            <a:avLst/>
          </a:prstGeom>
        </p:spPr>
        <p:txBody>
          <a:bodyPr vert="horz" wrap="square" lIns="0" tIns="0" rIns="0" bIns="0" rtlCol="0">
            <a:noAutofit/>
          </a:bodyPr>
          <a:lstStyle/>
          <a:p>
            <a:pPr marL="12700" marR="12700"/>
            <a:r>
              <a:rPr lang="es-CO" sz="1400" b="1" dirty="0" smtClean="0"/>
              <a:t>El </a:t>
            </a:r>
            <a:r>
              <a:rPr lang="es-CO" sz="1400" b="1" dirty="0"/>
              <a:t>propósito principal de esta etapa es coordinar todas las actividades relacionadas con la preparación de propuestas para presentarlas a tiempo, respondiendo a todas las necesidades, requerimientos y expectativas identificadas</a:t>
            </a:r>
            <a:r>
              <a:rPr lang="es-CO" sz="1400" dirty="0"/>
              <a:t>.</a:t>
            </a:r>
          </a:p>
          <a:p>
            <a:pPr marL="12700" marR="12700">
              <a:lnSpc>
                <a:spcPct val="100000"/>
              </a:lnSpc>
            </a:pPr>
            <a:endParaRPr sz="1400" dirty="0">
              <a:latin typeface="Arial"/>
              <a:cs typeface="Arial"/>
            </a:endParaRPr>
          </a:p>
        </p:txBody>
      </p:sp>
      <p:sp>
        <p:nvSpPr>
          <p:cNvPr id="8" name="object 8"/>
          <p:cNvSpPr txBox="1"/>
          <p:nvPr/>
        </p:nvSpPr>
        <p:spPr>
          <a:xfrm>
            <a:off x="360000" y="3082871"/>
            <a:ext cx="3917950" cy="3365002"/>
          </a:xfrm>
          <a:prstGeom prst="rect">
            <a:avLst/>
          </a:prstGeom>
        </p:spPr>
        <p:txBody>
          <a:bodyPr vert="horz" wrap="square" lIns="0" tIns="0" rIns="0" bIns="0" rtlCol="0">
            <a:noAutofit/>
          </a:bodyPr>
          <a:lstStyle/>
          <a:p>
            <a:pPr algn="just"/>
            <a:r>
              <a:rPr lang="es-CO" sz="1200" dirty="0" smtClean="0"/>
              <a:t>Es </a:t>
            </a:r>
            <a:r>
              <a:rPr lang="es-CO" sz="1200" dirty="0"/>
              <a:t>justo afirmar que muchas organizaciones financieras se quedan </a:t>
            </a:r>
            <a:r>
              <a:rPr lang="es-CO" sz="1200" dirty="0" smtClean="0"/>
              <a:t>estancadas </a:t>
            </a:r>
            <a:r>
              <a:rPr lang="es-CO" sz="1200" dirty="0"/>
              <a:t>en esta etapa teniendo que pasar por una gran cantidad de trámites y aprobaciones. Sin embargo, esto no significa que las aprobaciones </a:t>
            </a:r>
            <a:r>
              <a:rPr lang="es-CO" sz="1200" dirty="0" smtClean="0"/>
              <a:t>deban </a:t>
            </a:r>
            <a:r>
              <a:rPr lang="es-CO" sz="1200" dirty="0"/>
              <a:t>ser ignoradas. Por otra parte, la falta de revisiones adecuadas puede conducir potencialmente a muchos daños a la organización.</a:t>
            </a:r>
          </a:p>
          <a:p>
            <a:pPr algn="just"/>
            <a:r>
              <a:rPr lang="es-CO" sz="1200" dirty="0"/>
              <a:t> </a:t>
            </a:r>
          </a:p>
          <a:p>
            <a:pPr algn="just"/>
            <a:r>
              <a:rPr lang="es-CO" sz="1200" dirty="0"/>
              <a:t>La solución se basa en </a:t>
            </a:r>
            <a:r>
              <a:rPr lang="es-CO" sz="1200" dirty="0" smtClean="0"/>
              <a:t>un </a:t>
            </a:r>
            <a:r>
              <a:rPr lang="es-CO" sz="1200" dirty="0"/>
              <a:t>proceso simplificado y automatizado que </a:t>
            </a:r>
            <a:r>
              <a:rPr lang="es-CO" sz="1200" dirty="0" smtClean="0"/>
              <a:t>coordina </a:t>
            </a:r>
            <a:r>
              <a:rPr lang="es-CO" sz="1200" dirty="0"/>
              <a:t>todas las etapas del desarrollo de la propuesta, incluyendo el cálculo, la preparación del contenido y las aprobaciones.</a:t>
            </a:r>
          </a:p>
          <a:p>
            <a:pPr algn="just"/>
            <a:r>
              <a:rPr lang="es-CO" sz="1200" dirty="0"/>
              <a:t> </a:t>
            </a:r>
          </a:p>
          <a:p>
            <a:pPr algn="just"/>
            <a:r>
              <a:rPr lang="es-CO" sz="1200" dirty="0"/>
              <a:t>El compromiso y la colaboración es muy importante en esta etapa por lo que un proceso tradicional debe ser potenciado por la </a:t>
            </a:r>
            <a:r>
              <a:rPr lang="es-CO" sz="1200" dirty="0" smtClean="0"/>
              <a:t>redes sociales corporativas </a:t>
            </a:r>
            <a:r>
              <a:rPr lang="es-CO" sz="1200" dirty="0"/>
              <a:t>(ESN) o incluso por la </a:t>
            </a:r>
            <a:r>
              <a:rPr lang="es-CO" sz="1200" dirty="0" smtClean="0"/>
              <a:t>gamificación.</a:t>
            </a:r>
            <a:endParaRPr lang="es-CO" sz="1200" dirty="0"/>
          </a:p>
          <a:p>
            <a:pPr marL="12700" marR="156210">
              <a:lnSpc>
                <a:spcPct val="100000"/>
              </a:lnSpc>
            </a:pPr>
            <a:endParaRPr sz="1100" dirty="0">
              <a:latin typeface="Arial"/>
              <a:cs typeface="Arial"/>
            </a:endParaRPr>
          </a:p>
        </p:txBody>
      </p:sp>
      <p:sp>
        <p:nvSpPr>
          <p:cNvPr id="9" name="object 9"/>
          <p:cNvSpPr txBox="1"/>
          <p:nvPr/>
        </p:nvSpPr>
        <p:spPr>
          <a:xfrm>
            <a:off x="5612300" y="814058"/>
            <a:ext cx="3823335" cy="1402080"/>
          </a:xfrm>
          <a:prstGeom prst="rect">
            <a:avLst/>
          </a:prstGeom>
        </p:spPr>
        <p:txBody>
          <a:bodyPr vert="horz" wrap="square" lIns="0" tIns="0" rIns="0" bIns="0" rtlCol="0">
            <a:noAutofit/>
          </a:bodyPr>
          <a:lstStyle/>
          <a:p>
            <a:pPr marL="12700"/>
            <a:r>
              <a:rPr lang="es-CO" sz="2800" dirty="0" smtClean="0">
                <a:solidFill>
                  <a:schemeClr val="accent6">
                    <a:lumMod val="75000"/>
                  </a:schemeClr>
                </a:solidFill>
              </a:rPr>
              <a:t>5</a:t>
            </a:r>
            <a:r>
              <a:rPr lang="es-CO" sz="2800" dirty="0">
                <a:solidFill>
                  <a:schemeClr val="accent6">
                    <a:lumMod val="75000"/>
                  </a:schemeClr>
                </a:solidFill>
              </a:rPr>
              <a:t>. Envío de la Propuesta</a:t>
            </a:r>
          </a:p>
          <a:p>
            <a:pPr marL="12700" marR="12700">
              <a:lnSpc>
                <a:spcPct val="100000"/>
              </a:lnSpc>
            </a:pPr>
            <a:endParaRPr lang="es-CO" sz="1800" spc="-70" dirty="0" smtClean="0">
              <a:solidFill>
                <a:srgbClr val="231F20"/>
              </a:solidFill>
              <a:latin typeface="Arial"/>
              <a:cs typeface="Arial"/>
            </a:endParaRPr>
          </a:p>
          <a:p>
            <a:pPr marL="12700" marR="12700"/>
            <a:r>
              <a:rPr lang="es-CO" sz="1400" b="1" dirty="0" smtClean="0"/>
              <a:t>Para </a:t>
            </a:r>
            <a:r>
              <a:rPr lang="es-CO" sz="1400" b="1" dirty="0"/>
              <a:t>tener éxito en esta etapa es importante asegurarse de que el documento fue enviado o presentado a tiempo.</a:t>
            </a:r>
            <a:endParaRPr lang="es-CO" sz="1400" dirty="0"/>
          </a:p>
          <a:p>
            <a:pPr marL="12700" marR="12700">
              <a:lnSpc>
                <a:spcPct val="100000"/>
              </a:lnSpc>
            </a:pPr>
            <a:endParaRPr sz="1800" dirty="0">
              <a:latin typeface="Arial"/>
              <a:cs typeface="Arial"/>
            </a:endParaRPr>
          </a:p>
        </p:txBody>
      </p:sp>
      <p:sp>
        <p:nvSpPr>
          <p:cNvPr id="10" name="object 10"/>
          <p:cNvSpPr txBox="1"/>
          <p:nvPr/>
        </p:nvSpPr>
        <p:spPr>
          <a:xfrm>
            <a:off x="5612300" y="2489200"/>
            <a:ext cx="4381500" cy="1960700"/>
          </a:xfrm>
          <a:prstGeom prst="rect">
            <a:avLst/>
          </a:prstGeom>
        </p:spPr>
        <p:txBody>
          <a:bodyPr vert="horz" wrap="square" lIns="0" tIns="0" rIns="0" bIns="0" rtlCol="0">
            <a:noAutofit/>
          </a:bodyPr>
          <a:lstStyle/>
          <a:p>
            <a:pPr algn="just"/>
            <a:r>
              <a:rPr lang="es-CO" sz="1200" dirty="0"/>
              <a:t>Una propuesta mal ejecutada puede disminuir meses de excelente esfuerzo de ventas. También es imprescindible recordar que la propuesta de ventas es una comunicación crítica con el cliente y como tal puede contener una serie de retroalimentaciones o verificaciones y confirmaciones.</a:t>
            </a:r>
          </a:p>
          <a:p>
            <a:pPr algn="just"/>
            <a:r>
              <a:rPr lang="es-CO" sz="1200" dirty="0"/>
              <a:t>Como documento de trabajo en curso, la propuesta puede modificarse en caso necesario con información que refleje los descubrimientos más recientes de las etapas anteriores.</a:t>
            </a:r>
          </a:p>
          <a:p>
            <a:pPr algn="just"/>
            <a:r>
              <a:rPr lang="es-CO" sz="1200" dirty="0"/>
              <a:t>Sobre la base de los términos y condiciones propuestos en los documentos, un juego de ventas podría someterse a ajustes adicionales.</a:t>
            </a:r>
          </a:p>
          <a:p>
            <a:r>
              <a:rPr lang="es-CO" sz="1100" dirty="0"/>
              <a:t/>
            </a:r>
            <a:br>
              <a:rPr lang="es-CO" sz="1100" dirty="0"/>
            </a:br>
            <a:endParaRPr sz="1100" dirty="0">
              <a:latin typeface="Arial"/>
              <a:cs typeface="Arial"/>
            </a:endParaRPr>
          </a:p>
        </p:txBody>
      </p:sp>
      <p:sp>
        <p:nvSpPr>
          <p:cNvPr id="11" name="object 11"/>
          <p:cNvSpPr/>
          <p:nvPr/>
        </p:nvSpPr>
        <p:spPr>
          <a:xfrm>
            <a:off x="5567692" y="4784687"/>
            <a:ext cx="4224527" cy="2221992"/>
          </a:xfrm>
          <a:custGeom>
            <a:avLst/>
            <a:gdLst/>
            <a:ahLst/>
            <a:cxnLst/>
            <a:rect l="l" t="t" r="r" b="b"/>
            <a:pathLst>
              <a:path w="4224527" h="2221992">
                <a:moveTo>
                  <a:pt x="0" y="0"/>
                </a:moveTo>
                <a:lnTo>
                  <a:pt x="4224527" y="0"/>
                </a:lnTo>
                <a:lnTo>
                  <a:pt x="4224527" y="2221992"/>
                </a:lnTo>
                <a:lnTo>
                  <a:pt x="0" y="2221992"/>
                </a:lnTo>
                <a:lnTo>
                  <a:pt x="0" y="0"/>
                </a:lnTo>
                <a:close/>
              </a:path>
            </a:pathLst>
          </a:custGeom>
          <a:solidFill>
            <a:srgbClr val="231F20"/>
          </a:solidFill>
        </p:spPr>
        <p:txBody>
          <a:bodyPr wrap="square" lIns="0" tIns="0" rIns="0" bIns="0" rtlCol="0">
            <a:noAutofit/>
          </a:bodyPr>
          <a:lstStyle/>
          <a:p>
            <a:endParaRPr/>
          </a:p>
        </p:txBody>
      </p:sp>
      <p:sp>
        <p:nvSpPr>
          <p:cNvPr id="12" name="object 12"/>
          <p:cNvSpPr/>
          <p:nvPr/>
        </p:nvSpPr>
        <p:spPr>
          <a:xfrm>
            <a:off x="5625000" y="4842005"/>
            <a:ext cx="4055176" cy="2048881"/>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34565" y="327390"/>
            <a:ext cx="110489" cy="194310"/>
          </a:xfrm>
          <a:prstGeom prst="rect">
            <a:avLst/>
          </a:prstGeom>
        </p:spPr>
        <p:txBody>
          <a:bodyPr vert="horz" wrap="square" lIns="0" tIns="0" rIns="0" bIns="0" rtlCol="0">
            <a:noAutofit/>
          </a:bodyPr>
          <a:lstStyle/>
          <a:p>
            <a:pPr marL="12700">
              <a:lnSpc>
                <a:spcPct val="100000"/>
              </a:lnSpc>
            </a:pPr>
            <a:r>
              <a:rPr sz="1200" dirty="0" smtClean="0">
                <a:solidFill>
                  <a:srgbClr val="231F20"/>
                </a:solidFill>
                <a:latin typeface="Arial"/>
                <a:cs typeface="Arial"/>
              </a:rPr>
              <a:t>9</a:t>
            </a:r>
            <a:endParaRPr sz="1200">
              <a:latin typeface="Arial"/>
              <a:cs typeface="Arial"/>
            </a:endParaRPr>
          </a:p>
        </p:txBody>
      </p:sp>
      <p:sp>
        <p:nvSpPr>
          <p:cNvPr id="3" name="object 3"/>
          <p:cNvSpPr/>
          <p:nvPr/>
        </p:nvSpPr>
        <p:spPr>
          <a:xfrm>
            <a:off x="360000" y="360855"/>
            <a:ext cx="526135" cy="255562"/>
          </a:xfrm>
          <a:custGeom>
            <a:avLst/>
            <a:gdLst/>
            <a:ahLst/>
            <a:cxnLst/>
            <a:rect l="l" t="t" r="r" b="b"/>
            <a:pathLst>
              <a:path w="526135" h="255562">
                <a:moveTo>
                  <a:pt x="33757" y="177452"/>
                </a:moveTo>
                <a:lnTo>
                  <a:pt x="18093" y="177452"/>
                </a:lnTo>
                <a:lnTo>
                  <a:pt x="24785" y="187494"/>
                </a:lnTo>
                <a:lnTo>
                  <a:pt x="33807" y="195320"/>
                </a:lnTo>
                <a:lnTo>
                  <a:pt x="45280" y="200893"/>
                </a:lnTo>
                <a:lnTo>
                  <a:pt x="59325" y="204177"/>
                </a:lnTo>
                <a:lnTo>
                  <a:pt x="76062" y="205137"/>
                </a:lnTo>
                <a:lnTo>
                  <a:pt x="88827" y="202547"/>
                </a:lnTo>
                <a:lnTo>
                  <a:pt x="100208" y="197575"/>
                </a:lnTo>
                <a:lnTo>
                  <a:pt x="109145" y="190953"/>
                </a:lnTo>
                <a:lnTo>
                  <a:pt x="62377" y="190953"/>
                </a:lnTo>
                <a:lnTo>
                  <a:pt x="49257" y="188089"/>
                </a:lnTo>
                <a:lnTo>
                  <a:pt x="38068" y="181881"/>
                </a:lnTo>
                <a:lnTo>
                  <a:pt x="33757" y="177452"/>
                </a:lnTo>
                <a:close/>
              </a:path>
              <a:path w="526135" h="255562">
                <a:moveTo>
                  <a:pt x="17246" y="0"/>
                </a:moveTo>
                <a:lnTo>
                  <a:pt x="0" y="0"/>
                </a:lnTo>
                <a:lnTo>
                  <a:pt x="0" y="201282"/>
                </a:lnTo>
                <a:lnTo>
                  <a:pt x="16116" y="201282"/>
                </a:lnTo>
                <a:lnTo>
                  <a:pt x="18093" y="177452"/>
                </a:lnTo>
                <a:lnTo>
                  <a:pt x="33757" y="177452"/>
                </a:lnTo>
                <a:lnTo>
                  <a:pt x="29013" y="172578"/>
                </a:lnTo>
                <a:lnTo>
                  <a:pt x="22293" y="160434"/>
                </a:lnTo>
                <a:lnTo>
                  <a:pt x="18113" y="145699"/>
                </a:lnTo>
                <a:lnTo>
                  <a:pt x="16675" y="128625"/>
                </a:lnTo>
                <a:lnTo>
                  <a:pt x="17583" y="114975"/>
                </a:lnTo>
                <a:lnTo>
                  <a:pt x="20956" y="100926"/>
                </a:lnTo>
                <a:lnTo>
                  <a:pt x="26859" y="89056"/>
                </a:lnTo>
                <a:lnTo>
                  <a:pt x="31910" y="83400"/>
                </a:lnTo>
                <a:lnTo>
                  <a:pt x="17246" y="83400"/>
                </a:lnTo>
                <a:lnTo>
                  <a:pt x="17246" y="0"/>
                </a:lnTo>
                <a:close/>
              </a:path>
              <a:path w="526135" h="255562">
                <a:moveTo>
                  <a:pt x="109007" y="67433"/>
                </a:moveTo>
                <a:lnTo>
                  <a:pt x="76602" y="67433"/>
                </a:lnTo>
                <a:lnTo>
                  <a:pt x="87954" y="71451"/>
                </a:lnTo>
                <a:lnTo>
                  <a:pt x="97582" y="78536"/>
                </a:lnTo>
                <a:lnTo>
                  <a:pt x="105323" y="88657"/>
                </a:lnTo>
                <a:lnTo>
                  <a:pt x="111013" y="101786"/>
                </a:lnTo>
                <a:lnTo>
                  <a:pt x="114489" y="117892"/>
                </a:lnTo>
                <a:lnTo>
                  <a:pt x="115588" y="136945"/>
                </a:lnTo>
                <a:lnTo>
                  <a:pt x="112930" y="152456"/>
                </a:lnTo>
                <a:lnTo>
                  <a:pt x="89685" y="184375"/>
                </a:lnTo>
                <a:lnTo>
                  <a:pt x="62377" y="190953"/>
                </a:lnTo>
                <a:lnTo>
                  <a:pt x="109145" y="190953"/>
                </a:lnTo>
                <a:lnTo>
                  <a:pt x="129833" y="154348"/>
                </a:lnTo>
                <a:lnTo>
                  <a:pt x="133662" y="119082"/>
                </a:lnTo>
                <a:lnTo>
                  <a:pt x="131424" y="104246"/>
                </a:lnTo>
                <a:lnTo>
                  <a:pt x="127113" y="91001"/>
                </a:lnTo>
                <a:lnTo>
                  <a:pt x="120729" y="79480"/>
                </a:lnTo>
                <a:lnTo>
                  <a:pt x="112274" y="69815"/>
                </a:lnTo>
                <a:lnTo>
                  <a:pt x="109007" y="67433"/>
                </a:lnTo>
                <a:close/>
              </a:path>
              <a:path w="526135" h="255562">
                <a:moveTo>
                  <a:pt x="57755" y="52368"/>
                </a:moveTo>
                <a:lnTo>
                  <a:pt x="44709" y="56083"/>
                </a:lnTo>
                <a:lnTo>
                  <a:pt x="33361" y="62565"/>
                </a:lnTo>
                <a:lnTo>
                  <a:pt x="24083" y="71707"/>
                </a:lnTo>
                <a:lnTo>
                  <a:pt x="17246" y="83400"/>
                </a:lnTo>
                <a:lnTo>
                  <a:pt x="31910" y="83400"/>
                </a:lnTo>
                <a:lnTo>
                  <a:pt x="35333" y="79569"/>
                </a:lnTo>
                <a:lnTo>
                  <a:pt x="46420" y="72667"/>
                </a:lnTo>
                <a:lnTo>
                  <a:pt x="60163" y="68554"/>
                </a:lnTo>
                <a:lnTo>
                  <a:pt x="76602" y="67433"/>
                </a:lnTo>
                <a:lnTo>
                  <a:pt x="109007" y="67433"/>
                </a:lnTo>
                <a:lnTo>
                  <a:pt x="101748" y="62139"/>
                </a:lnTo>
                <a:lnTo>
                  <a:pt x="89152" y="56584"/>
                </a:lnTo>
                <a:lnTo>
                  <a:pt x="74488" y="53283"/>
                </a:lnTo>
                <a:lnTo>
                  <a:pt x="57755" y="52368"/>
                </a:lnTo>
                <a:close/>
              </a:path>
              <a:path w="526135" h="255562">
                <a:moveTo>
                  <a:pt x="341236" y="55981"/>
                </a:moveTo>
                <a:lnTo>
                  <a:pt x="324561" y="55981"/>
                </a:lnTo>
                <a:lnTo>
                  <a:pt x="324561" y="201282"/>
                </a:lnTo>
                <a:lnTo>
                  <a:pt x="342366" y="201282"/>
                </a:lnTo>
                <a:lnTo>
                  <a:pt x="342366" y="118722"/>
                </a:lnTo>
                <a:lnTo>
                  <a:pt x="343508" y="105144"/>
                </a:lnTo>
                <a:lnTo>
                  <a:pt x="347241" y="93030"/>
                </a:lnTo>
                <a:lnTo>
                  <a:pt x="354035" y="82898"/>
                </a:lnTo>
                <a:lnTo>
                  <a:pt x="356053" y="81407"/>
                </a:lnTo>
                <a:lnTo>
                  <a:pt x="341236" y="81407"/>
                </a:lnTo>
                <a:lnTo>
                  <a:pt x="341236" y="55981"/>
                </a:lnTo>
                <a:close/>
              </a:path>
              <a:path w="526135" h="255562">
                <a:moveTo>
                  <a:pt x="425537" y="69587"/>
                </a:moveTo>
                <a:lnTo>
                  <a:pt x="397484" y="69587"/>
                </a:lnTo>
                <a:lnTo>
                  <a:pt x="408653" y="76494"/>
                </a:lnTo>
                <a:lnTo>
                  <a:pt x="414827" y="88088"/>
                </a:lnTo>
                <a:lnTo>
                  <a:pt x="416725" y="103746"/>
                </a:lnTo>
                <a:lnTo>
                  <a:pt x="416725" y="201282"/>
                </a:lnTo>
                <a:lnTo>
                  <a:pt x="434251" y="201282"/>
                </a:lnTo>
                <a:lnTo>
                  <a:pt x="434630" y="105022"/>
                </a:lnTo>
                <a:lnTo>
                  <a:pt x="437671" y="92532"/>
                </a:lnTo>
                <a:lnTo>
                  <a:pt x="444066" y="82346"/>
                </a:lnTo>
                <a:lnTo>
                  <a:pt x="453418" y="75415"/>
                </a:lnTo>
                <a:lnTo>
                  <a:pt x="429345" y="75415"/>
                </a:lnTo>
                <a:lnTo>
                  <a:pt x="425537" y="69587"/>
                </a:lnTo>
                <a:close/>
              </a:path>
              <a:path w="526135" h="255562">
                <a:moveTo>
                  <a:pt x="517090" y="69399"/>
                </a:moveTo>
                <a:lnTo>
                  <a:pt x="487123" y="69399"/>
                </a:lnTo>
                <a:lnTo>
                  <a:pt x="498813" y="75688"/>
                </a:lnTo>
                <a:lnTo>
                  <a:pt x="505920" y="86708"/>
                </a:lnTo>
                <a:lnTo>
                  <a:pt x="508317" y="102336"/>
                </a:lnTo>
                <a:lnTo>
                  <a:pt x="508317" y="201282"/>
                </a:lnTo>
                <a:lnTo>
                  <a:pt x="526135" y="201282"/>
                </a:lnTo>
                <a:lnTo>
                  <a:pt x="525673" y="89829"/>
                </a:lnTo>
                <a:lnTo>
                  <a:pt x="521641" y="75664"/>
                </a:lnTo>
                <a:lnTo>
                  <a:pt x="517090" y="69399"/>
                </a:lnTo>
                <a:close/>
              </a:path>
              <a:path w="526135" h="255562">
                <a:moveTo>
                  <a:pt x="382843" y="52360"/>
                </a:moveTo>
                <a:lnTo>
                  <a:pt x="369806" y="55418"/>
                </a:lnTo>
                <a:lnTo>
                  <a:pt x="358832" y="61445"/>
                </a:lnTo>
                <a:lnTo>
                  <a:pt x="349462" y="70191"/>
                </a:lnTo>
                <a:lnTo>
                  <a:pt x="341236" y="81407"/>
                </a:lnTo>
                <a:lnTo>
                  <a:pt x="356053" y="81407"/>
                </a:lnTo>
                <a:lnTo>
                  <a:pt x="364360" y="75268"/>
                </a:lnTo>
                <a:lnTo>
                  <a:pt x="378686" y="70658"/>
                </a:lnTo>
                <a:lnTo>
                  <a:pt x="397484" y="69587"/>
                </a:lnTo>
                <a:lnTo>
                  <a:pt x="425537" y="69587"/>
                </a:lnTo>
                <a:lnTo>
                  <a:pt x="422876" y="65516"/>
                </a:lnTo>
                <a:lnTo>
                  <a:pt x="413127" y="58213"/>
                </a:lnTo>
                <a:lnTo>
                  <a:pt x="399860" y="53748"/>
                </a:lnTo>
                <a:lnTo>
                  <a:pt x="382843" y="52360"/>
                </a:lnTo>
                <a:close/>
              </a:path>
              <a:path w="526135" h="255562">
                <a:moveTo>
                  <a:pt x="474054" y="52230"/>
                </a:moveTo>
                <a:lnTo>
                  <a:pt x="460137" y="54878"/>
                </a:lnTo>
                <a:lnTo>
                  <a:pt x="448092" y="60052"/>
                </a:lnTo>
                <a:lnTo>
                  <a:pt x="437851" y="67111"/>
                </a:lnTo>
                <a:lnTo>
                  <a:pt x="429345" y="75415"/>
                </a:lnTo>
                <a:lnTo>
                  <a:pt x="453418" y="75415"/>
                </a:lnTo>
                <a:lnTo>
                  <a:pt x="454191" y="74842"/>
                </a:lnTo>
                <a:lnTo>
                  <a:pt x="468418" y="70400"/>
                </a:lnTo>
                <a:lnTo>
                  <a:pt x="487123" y="69399"/>
                </a:lnTo>
                <a:lnTo>
                  <a:pt x="517090" y="69399"/>
                </a:lnTo>
                <a:lnTo>
                  <a:pt x="513911" y="65022"/>
                </a:lnTo>
                <a:lnTo>
                  <a:pt x="503036" y="57704"/>
                </a:lnTo>
                <a:lnTo>
                  <a:pt x="489566" y="53507"/>
                </a:lnTo>
                <a:lnTo>
                  <a:pt x="474054" y="52230"/>
                </a:lnTo>
                <a:close/>
              </a:path>
              <a:path w="526135" h="255562">
                <a:moveTo>
                  <a:pt x="178955" y="55981"/>
                </a:moveTo>
                <a:lnTo>
                  <a:pt x="162852" y="55981"/>
                </a:lnTo>
                <a:lnTo>
                  <a:pt x="162852" y="255562"/>
                </a:lnTo>
                <a:lnTo>
                  <a:pt x="180098" y="255562"/>
                </a:lnTo>
                <a:lnTo>
                  <a:pt x="181819" y="177818"/>
                </a:lnTo>
                <a:lnTo>
                  <a:pt x="196868" y="177818"/>
                </a:lnTo>
                <a:lnTo>
                  <a:pt x="191925" y="172858"/>
                </a:lnTo>
                <a:lnTo>
                  <a:pt x="185167" y="160804"/>
                </a:lnTo>
                <a:lnTo>
                  <a:pt x="180969" y="146081"/>
                </a:lnTo>
                <a:lnTo>
                  <a:pt x="179527" y="128917"/>
                </a:lnTo>
                <a:lnTo>
                  <a:pt x="180330" y="115615"/>
                </a:lnTo>
                <a:lnTo>
                  <a:pt x="183548" y="101228"/>
                </a:lnTo>
                <a:lnTo>
                  <a:pt x="189277" y="89153"/>
                </a:lnTo>
                <a:lnTo>
                  <a:pt x="193768" y="83959"/>
                </a:lnTo>
                <a:lnTo>
                  <a:pt x="178955" y="83959"/>
                </a:lnTo>
                <a:lnTo>
                  <a:pt x="178955" y="55981"/>
                </a:lnTo>
                <a:close/>
              </a:path>
              <a:path w="526135" h="255562">
                <a:moveTo>
                  <a:pt x="196868" y="177818"/>
                </a:moveTo>
                <a:lnTo>
                  <a:pt x="181819" y="177818"/>
                </a:lnTo>
                <a:lnTo>
                  <a:pt x="188887" y="187888"/>
                </a:lnTo>
                <a:lnTo>
                  <a:pt x="197972" y="195697"/>
                </a:lnTo>
                <a:lnTo>
                  <a:pt x="209276" y="201227"/>
                </a:lnTo>
                <a:lnTo>
                  <a:pt x="222999" y="204464"/>
                </a:lnTo>
                <a:lnTo>
                  <a:pt x="239342" y="205391"/>
                </a:lnTo>
                <a:lnTo>
                  <a:pt x="251744" y="202719"/>
                </a:lnTo>
                <a:lnTo>
                  <a:pt x="262884" y="197627"/>
                </a:lnTo>
                <a:lnTo>
                  <a:pt x="271911" y="190713"/>
                </a:lnTo>
                <a:lnTo>
                  <a:pt x="225615" y="190713"/>
                </a:lnTo>
                <a:lnTo>
                  <a:pt x="212344" y="188042"/>
                </a:lnTo>
                <a:lnTo>
                  <a:pt x="201049" y="182014"/>
                </a:lnTo>
                <a:lnTo>
                  <a:pt x="196868" y="177818"/>
                </a:lnTo>
                <a:close/>
              </a:path>
              <a:path w="526135" h="255562">
                <a:moveTo>
                  <a:pt x="270209" y="67341"/>
                </a:moveTo>
                <a:lnTo>
                  <a:pt x="238410" y="67341"/>
                </a:lnTo>
                <a:lnTo>
                  <a:pt x="250002" y="71312"/>
                </a:lnTo>
                <a:lnTo>
                  <a:pt x="259825" y="78382"/>
                </a:lnTo>
                <a:lnTo>
                  <a:pt x="267721" y="88469"/>
                </a:lnTo>
                <a:lnTo>
                  <a:pt x="273529" y="101492"/>
                </a:lnTo>
                <a:lnTo>
                  <a:pt x="277091" y="117369"/>
                </a:lnTo>
                <a:lnTo>
                  <a:pt x="278247" y="136017"/>
                </a:lnTo>
                <a:lnTo>
                  <a:pt x="275737" y="151682"/>
                </a:lnTo>
                <a:lnTo>
                  <a:pt x="252663" y="184004"/>
                </a:lnTo>
                <a:lnTo>
                  <a:pt x="225615" y="190713"/>
                </a:lnTo>
                <a:lnTo>
                  <a:pt x="271911" y="190713"/>
                </a:lnTo>
                <a:lnTo>
                  <a:pt x="292277" y="153910"/>
                </a:lnTo>
                <a:lnTo>
                  <a:pt x="296088" y="118632"/>
                </a:lnTo>
                <a:lnTo>
                  <a:pt x="293660" y="104084"/>
                </a:lnTo>
                <a:lnTo>
                  <a:pt x="289168" y="91043"/>
                </a:lnTo>
                <a:lnTo>
                  <a:pt x="282618" y="79657"/>
                </a:lnTo>
                <a:lnTo>
                  <a:pt x="274016" y="70071"/>
                </a:lnTo>
                <a:lnTo>
                  <a:pt x="270209" y="67341"/>
                </a:lnTo>
                <a:close/>
              </a:path>
              <a:path w="526135" h="255562">
                <a:moveTo>
                  <a:pt x="219202" y="52668"/>
                </a:moveTo>
                <a:lnTo>
                  <a:pt x="206459" y="56328"/>
                </a:lnTo>
                <a:lnTo>
                  <a:pt x="195513" y="62764"/>
                </a:lnTo>
                <a:lnTo>
                  <a:pt x="186350" y="71974"/>
                </a:lnTo>
                <a:lnTo>
                  <a:pt x="178955" y="83959"/>
                </a:lnTo>
                <a:lnTo>
                  <a:pt x="193768" y="83959"/>
                </a:lnTo>
                <a:lnTo>
                  <a:pt x="197573" y="79558"/>
                </a:lnTo>
                <a:lnTo>
                  <a:pt x="208490" y="72613"/>
                </a:lnTo>
                <a:lnTo>
                  <a:pt x="222084" y="68484"/>
                </a:lnTo>
                <a:lnTo>
                  <a:pt x="238410" y="67341"/>
                </a:lnTo>
                <a:lnTo>
                  <a:pt x="270209" y="67341"/>
                </a:lnTo>
                <a:lnTo>
                  <a:pt x="263367" y="62433"/>
                </a:lnTo>
                <a:lnTo>
                  <a:pt x="250678" y="56889"/>
                </a:lnTo>
                <a:lnTo>
                  <a:pt x="235955" y="53585"/>
                </a:lnTo>
                <a:lnTo>
                  <a:pt x="219202" y="52668"/>
                </a:lnTo>
                <a:close/>
              </a:path>
            </a:pathLst>
          </a:custGeom>
          <a:solidFill>
            <a:srgbClr val="144E8C"/>
          </a:solidFill>
        </p:spPr>
        <p:txBody>
          <a:bodyPr wrap="square" lIns="0" tIns="0" rIns="0" bIns="0" rtlCol="0">
            <a:noAutofit/>
          </a:bodyPr>
          <a:lstStyle/>
          <a:p>
            <a:endParaRPr/>
          </a:p>
        </p:txBody>
      </p:sp>
      <p:sp>
        <p:nvSpPr>
          <p:cNvPr id="4" name="object 4"/>
          <p:cNvSpPr/>
          <p:nvPr/>
        </p:nvSpPr>
        <p:spPr>
          <a:xfrm>
            <a:off x="930848" y="360003"/>
            <a:ext cx="695159" cy="206946"/>
          </a:xfrm>
          <a:custGeom>
            <a:avLst/>
            <a:gdLst/>
            <a:ahLst/>
            <a:cxnLst/>
            <a:rect l="l" t="t" r="r" b="b"/>
            <a:pathLst>
              <a:path w="695159" h="206946">
                <a:moveTo>
                  <a:pt x="63846" y="52758"/>
                </a:moveTo>
                <a:lnTo>
                  <a:pt x="26471" y="66580"/>
                </a:lnTo>
                <a:lnTo>
                  <a:pt x="4456" y="100603"/>
                </a:lnTo>
                <a:lnTo>
                  <a:pt x="0" y="133023"/>
                </a:lnTo>
                <a:lnTo>
                  <a:pt x="1661" y="149063"/>
                </a:lnTo>
                <a:lnTo>
                  <a:pt x="19753" y="186534"/>
                </a:lnTo>
                <a:lnTo>
                  <a:pt x="55185" y="205068"/>
                </a:lnTo>
                <a:lnTo>
                  <a:pt x="70332" y="206380"/>
                </a:lnTo>
                <a:lnTo>
                  <a:pt x="85131" y="204860"/>
                </a:lnTo>
                <a:lnTo>
                  <a:pt x="98343" y="200778"/>
                </a:lnTo>
                <a:lnTo>
                  <a:pt x="109850" y="194268"/>
                </a:lnTo>
                <a:lnTo>
                  <a:pt x="112943" y="191456"/>
                </a:lnTo>
                <a:lnTo>
                  <a:pt x="64242" y="191456"/>
                </a:lnTo>
                <a:lnTo>
                  <a:pt x="50815" y="188494"/>
                </a:lnTo>
                <a:lnTo>
                  <a:pt x="23619" y="160997"/>
                </a:lnTo>
                <a:lnTo>
                  <a:pt x="18046" y="129130"/>
                </a:lnTo>
                <a:lnTo>
                  <a:pt x="19328" y="113949"/>
                </a:lnTo>
                <a:lnTo>
                  <a:pt x="38294" y="80271"/>
                </a:lnTo>
                <a:lnTo>
                  <a:pt x="80911" y="68896"/>
                </a:lnTo>
                <a:lnTo>
                  <a:pt x="113114" y="68896"/>
                </a:lnTo>
                <a:lnTo>
                  <a:pt x="106119" y="63442"/>
                </a:lnTo>
                <a:lnTo>
                  <a:pt x="93867" y="57548"/>
                </a:lnTo>
                <a:lnTo>
                  <a:pt x="79756" y="53945"/>
                </a:lnTo>
                <a:lnTo>
                  <a:pt x="63846" y="52758"/>
                </a:lnTo>
                <a:close/>
              </a:path>
              <a:path w="695159" h="206946">
                <a:moveTo>
                  <a:pt x="113114" y="68896"/>
                </a:moveTo>
                <a:lnTo>
                  <a:pt x="80911" y="68896"/>
                </a:lnTo>
                <a:lnTo>
                  <a:pt x="92156" y="73231"/>
                </a:lnTo>
                <a:lnTo>
                  <a:pt x="101682" y="80551"/>
                </a:lnTo>
                <a:lnTo>
                  <a:pt x="109330" y="90832"/>
                </a:lnTo>
                <a:lnTo>
                  <a:pt x="114938" y="104050"/>
                </a:lnTo>
                <a:lnTo>
                  <a:pt x="118347" y="120182"/>
                </a:lnTo>
                <a:lnTo>
                  <a:pt x="119396" y="139203"/>
                </a:lnTo>
                <a:lnTo>
                  <a:pt x="116546" y="154332"/>
                </a:lnTo>
                <a:lnTo>
                  <a:pt x="92526" y="185192"/>
                </a:lnTo>
                <a:lnTo>
                  <a:pt x="64242" y="191456"/>
                </a:lnTo>
                <a:lnTo>
                  <a:pt x="112943" y="191456"/>
                </a:lnTo>
                <a:lnTo>
                  <a:pt x="136438" y="146663"/>
                </a:lnTo>
                <a:lnTo>
                  <a:pt x="137629" y="130048"/>
                </a:lnTo>
                <a:lnTo>
                  <a:pt x="137418" y="122853"/>
                </a:lnTo>
                <a:lnTo>
                  <a:pt x="135352" y="107400"/>
                </a:lnTo>
                <a:lnTo>
                  <a:pt x="131130" y="93605"/>
                </a:lnTo>
                <a:lnTo>
                  <a:pt x="124810" y="81597"/>
                </a:lnTo>
                <a:lnTo>
                  <a:pt x="116454" y="71500"/>
                </a:lnTo>
                <a:lnTo>
                  <a:pt x="113114" y="68896"/>
                </a:lnTo>
                <a:close/>
              </a:path>
              <a:path w="695159" h="206946">
                <a:moveTo>
                  <a:pt x="181177" y="56832"/>
                </a:moveTo>
                <a:lnTo>
                  <a:pt x="164489" y="56832"/>
                </a:lnTo>
                <a:lnTo>
                  <a:pt x="164489" y="202133"/>
                </a:lnTo>
                <a:lnTo>
                  <a:pt x="182307" y="202133"/>
                </a:lnTo>
                <a:lnTo>
                  <a:pt x="183624" y="107737"/>
                </a:lnTo>
                <a:lnTo>
                  <a:pt x="188051" y="93387"/>
                </a:lnTo>
                <a:lnTo>
                  <a:pt x="194139" y="84251"/>
                </a:lnTo>
                <a:lnTo>
                  <a:pt x="181177" y="84251"/>
                </a:lnTo>
                <a:lnTo>
                  <a:pt x="181177" y="56832"/>
                </a:lnTo>
                <a:close/>
              </a:path>
              <a:path w="695159" h="206946">
                <a:moveTo>
                  <a:pt x="270553" y="68588"/>
                </a:moveTo>
                <a:lnTo>
                  <a:pt x="232850" y="68588"/>
                </a:lnTo>
                <a:lnTo>
                  <a:pt x="246089" y="71592"/>
                </a:lnTo>
                <a:lnTo>
                  <a:pt x="256277" y="78853"/>
                </a:lnTo>
                <a:lnTo>
                  <a:pt x="262823" y="91047"/>
                </a:lnTo>
                <a:lnTo>
                  <a:pt x="265137" y="108851"/>
                </a:lnTo>
                <a:lnTo>
                  <a:pt x="265137" y="202133"/>
                </a:lnTo>
                <a:lnTo>
                  <a:pt x="282942" y="202133"/>
                </a:lnTo>
                <a:lnTo>
                  <a:pt x="282800" y="98364"/>
                </a:lnTo>
                <a:lnTo>
                  <a:pt x="280195" y="83844"/>
                </a:lnTo>
                <a:lnTo>
                  <a:pt x="274394" y="72327"/>
                </a:lnTo>
                <a:lnTo>
                  <a:pt x="270553" y="68588"/>
                </a:lnTo>
                <a:close/>
              </a:path>
              <a:path w="695159" h="206946">
                <a:moveTo>
                  <a:pt x="221518" y="53661"/>
                </a:moveTo>
                <a:lnTo>
                  <a:pt x="208746" y="57187"/>
                </a:lnTo>
                <a:lnTo>
                  <a:pt x="198041" y="63493"/>
                </a:lnTo>
                <a:lnTo>
                  <a:pt x="188989" y="72530"/>
                </a:lnTo>
                <a:lnTo>
                  <a:pt x="181177" y="84251"/>
                </a:lnTo>
                <a:lnTo>
                  <a:pt x="194139" y="84251"/>
                </a:lnTo>
                <a:lnTo>
                  <a:pt x="195395" y="82366"/>
                </a:lnTo>
                <a:lnTo>
                  <a:pt x="205449" y="74606"/>
                </a:lnTo>
                <a:lnTo>
                  <a:pt x="218003" y="70037"/>
                </a:lnTo>
                <a:lnTo>
                  <a:pt x="232850" y="68588"/>
                </a:lnTo>
                <a:lnTo>
                  <a:pt x="270553" y="68588"/>
                </a:lnTo>
                <a:lnTo>
                  <a:pt x="265513" y="63681"/>
                </a:lnTo>
                <a:lnTo>
                  <a:pt x="253664" y="57775"/>
                </a:lnTo>
                <a:lnTo>
                  <a:pt x="238961" y="54479"/>
                </a:lnTo>
                <a:lnTo>
                  <a:pt x="221518" y="53661"/>
                </a:lnTo>
                <a:close/>
              </a:path>
              <a:path w="695159" h="206946">
                <a:moveTo>
                  <a:pt x="334402" y="850"/>
                </a:moveTo>
                <a:lnTo>
                  <a:pt x="316876" y="850"/>
                </a:lnTo>
                <a:lnTo>
                  <a:pt x="316876" y="202133"/>
                </a:lnTo>
                <a:lnTo>
                  <a:pt x="334402" y="202133"/>
                </a:lnTo>
                <a:lnTo>
                  <a:pt x="334402" y="850"/>
                </a:lnTo>
                <a:close/>
              </a:path>
              <a:path w="695159" h="206946">
                <a:moveTo>
                  <a:pt x="386701" y="0"/>
                </a:moveTo>
                <a:lnTo>
                  <a:pt x="368883" y="0"/>
                </a:lnTo>
                <a:lnTo>
                  <a:pt x="368883" y="29108"/>
                </a:lnTo>
                <a:lnTo>
                  <a:pt x="386701" y="29108"/>
                </a:lnTo>
                <a:lnTo>
                  <a:pt x="386701" y="0"/>
                </a:lnTo>
                <a:close/>
              </a:path>
              <a:path w="695159" h="206946">
                <a:moveTo>
                  <a:pt x="386701" y="56832"/>
                </a:moveTo>
                <a:lnTo>
                  <a:pt x="368883" y="56832"/>
                </a:lnTo>
                <a:lnTo>
                  <a:pt x="368883" y="202133"/>
                </a:lnTo>
                <a:lnTo>
                  <a:pt x="386701" y="202133"/>
                </a:lnTo>
                <a:lnTo>
                  <a:pt x="386701" y="56832"/>
                </a:lnTo>
                <a:close/>
              </a:path>
              <a:path w="695159" h="206946">
                <a:moveTo>
                  <a:pt x="437603" y="56832"/>
                </a:moveTo>
                <a:lnTo>
                  <a:pt x="420915" y="56832"/>
                </a:lnTo>
                <a:lnTo>
                  <a:pt x="420915" y="202133"/>
                </a:lnTo>
                <a:lnTo>
                  <a:pt x="438733" y="202133"/>
                </a:lnTo>
                <a:lnTo>
                  <a:pt x="440049" y="107737"/>
                </a:lnTo>
                <a:lnTo>
                  <a:pt x="444474" y="93387"/>
                </a:lnTo>
                <a:lnTo>
                  <a:pt x="450560" y="84251"/>
                </a:lnTo>
                <a:lnTo>
                  <a:pt x="437603" y="84251"/>
                </a:lnTo>
                <a:lnTo>
                  <a:pt x="437603" y="56832"/>
                </a:lnTo>
                <a:close/>
              </a:path>
              <a:path w="695159" h="206946">
                <a:moveTo>
                  <a:pt x="526979" y="68588"/>
                </a:moveTo>
                <a:lnTo>
                  <a:pt x="489276" y="68588"/>
                </a:lnTo>
                <a:lnTo>
                  <a:pt x="502515" y="71592"/>
                </a:lnTo>
                <a:lnTo>
                  <a:pt x="512703" y="78853"/>
                </a:lnTo>
                <a:lnTo>
                  <a:pt x="519249" y="91047"/>
                </a:lnTo>
                <a:lnTo>
                  <a:pt x="521562" y="108851"/>
                </a:lnTo>
                <a:lnTo>
                  <a:pt x="521562" y="202133"/>
                </a:lnTo>
                <a:lnTo>
                  <a:pt x="539368" y="202133"/>
                </a:lnTo>
                <a:lnTo>
                  <a:pt x="539226" y="98364"/>
                </a:lnTo>
                <a:lnTo>
                  <a:pt x="536620" y="83844"/>
                </a:lnTo>
                <a:lnTo>
                  <a:pt x="530820" y="72326"/>
                </a:lnTo>
                <a:lnTo>
                  <a:pt x="526979" y="68588"/>
                </a:lnTo>
                <a:close/>
              </a:path>
              <a:path w="695159" h="206946">
                <a:moveTo>
                  <a:pt x="477943" y="53661"/>
                </a:moveTo>
                <a:lnTo>
                  <a:pt x="465169" y="57187"/>
                </a:lnTo>
                <a:lnTo>
                  <a:pt x="454462" y="63493"/>
                </a:lnTo>
                <a:lnTo>
                  <a:pt x="445410" y="72530"/>
                </a:lnTo>
                <a:lnTo>
                  <a:pt x="437603" y="84251"/>
                </a:lnTo>
                <a:lnTo>
                  <a:pt x="450560" y="84251"/>
                </a:lnTo>
                <a:lnTo>
                  <a:pt x="451816" y="82366"/>
                </a:lnTo>
                <a:lnTo>
                  <a:pt x="461869" y="74606"/>
                </a:lnTo>
                <a:lnTo>
                  <a:pt x="474425" y="70037"/>
                </a:lnTo>
                <a:lnTo>
                  <a:pt x="489276" y="68588"/>
                </a:lnTo>
                <a:lnTo>
                  <a:pt x="526979" y="68588"/>
                </a:lnTo>
                <a:lnTo>
                  <a:pt x="521938" y="63681"/>
                </a:lnTo>
                <a:lnTo>
                  <a:pt x="510089" y="57775"/>
                </a:lnTo>
                <a:lnTo>
                  <a:pt x="495386" y="54479"/>
                </a:lnTo>
                <a:lnTo>
                  <a:pt x="477943" y="53661"/>
                </a:lnTo>
                <a:close/>
              </a:path>
              <a:path w="695159" h="206946">
                <a:moveTo>
                  <a:pt x="629716" y="52886"/>
                </a:moveTo>
                <a:lnTo>
                  <a:pt x="587036" y="72361"/>
                </a:lnTo>
                <a:lnTo>
                  <a:pt x="569132" y="110565"/>
                </a:lnTo>
                <a:lnTo>
                  <a:pt x="565922" y="146968"/>
                </a:lnTo>
                <a:lnTo>
                  <a:pt x="569381" y="161929"/>
                </a:lnTo>
                <a:lnTo>
                  <a:pt x="592459" y="194978"/>
                </a:lnTo>
                <a:lnTo>
                  <a:pt x="631544" y="206946"/>
                </a:lnTo>
                <a:lnTo>
                  <a:pt x="637999" y="206695"/>
                </a:lnTo>
                <a:lnTo>
                  <a:pt x="652309" y="204071"/>
                </a:lnTo>
                <a:lnTo>
                  <a:pt x="664705" y="198751"/>
                </a:lnTo>
                <a:lnTo>
                  <a:pt x="672984" y="192528"/>
                </a:lnTo>
                <a:lnTo>
                  <a:pt x="631474" y="192528"/>
                </a:lnTo>
                <a:lnTo>
                  <a:pt x="615865" y="190161"/>
                </a:lnTo>
                <a:lnTo>
                  <a:pt x="587817" y="162384"/>
                </a:lnTo>
                <a:lnTo>
                  <a:pt x="582916" y="133731"/>
                </a:lnTo>
                <a:lnTo>
                  <a:pt x="695159" y="133731"/>
                </a:lnTo>
                <a:lnTo>
                  <a:pt x="694536" y="119303"/>
                </a:lnTo>
                <a:lnTo>
                  <a:pt x="677341" y="119303"/>
                </a:lnTo>
                <a:lnTo>
                  <a:pt x="584198" y="111392"/>
                </a:lnTo>
                <a:lnTo>
                  <a:pt x="603378" y="76127"/>
                </a:lnTo>
                <a:lnTo>
                  <a:pt x="630693" y="67564"/>
                </a:lnTo>
                <a:lnTo>
                  <a:pt x="671315" y="67564"/>
                </a:lnTo>
                <a:lnTo>
                  <a:pt x="670431" y="66630"/>
                </a:lnTo>
                <a:lnTo>
                  <a:pt x="659081" y="59244"/>
                </a:lnTo>
                <a:lnTo>
                  <a:pt x="645520" y="54536"/>
                </a:lnTo>
                <a:lnTo>
                  <a:pt x="629716" y="52886"/>
                </a:lnTo>
                <a:close/>
              </a:path>
              <a:path w="695159" h="206946">
                <a:moveTo>
                  <a:pt x="693736" y="154355"/>
                </a:moveTo>
                <a:lnTo>
                  <a:pt x="673555" y="164168"/>
                </a:lnTo>
                <a:lnTo>
                  <a:pt x="666821" y="176502"/>
                </a:lnTo>
                <a:lnTo>
                  <a:pt x="657498" y="185373"/>
                </a:lnTo>
                <a:lnTo>
                  <a:pt x="645684" y="190732"/>
                </a:lnTo>
                <a:lnTo>
                  <a:pt x="631474" y="192528"/>
                </a:lnTo>
                <a:lnTo>
                  <a:pt x="672984" y="192528"/>
                </a:lnTo>
                <a:lnTo>
                  <a:pt x="675117" y="190926"/>
                </a:lnTo>
                <a:lnTo>
                  <a:pt x="683473" y="180789"/>
                </a:lnTo>
                <a:lnTo>
                  <a:pt x="689703" y="168535"/>
                </a:lnTo>
                <a:lnTo>
                  <a:pt x="693736" y="154355"/>
                </a:lnTo>
                <a:close/>
              </a:path>
              <a:path w="695159" h="206946">
                <a:moveTo>
                  <a:pt x="671315" y="67564"/>
                </a:moveTo>
                <a:lnTo>
                  <a:pt x="630693" y="67564"/>
                </a:lnTo>
                <a:lnTo>
                  <a:pt x="637667" y="68017"/>
                </a:lnTo>
                <a:lnTo>
                  <a:pt x="650508" y="71720"/>
                </a:lnTo>
                <a:lnTo>
                  <a:pt x="661111" y="78946"/>
                </a:lnTo>
                <a:lnTo>
                  <a:pt x="669261" y="89450"/>
                </a:lnTo>
                <a:lnTo>
                  <a:pt x="674743" y="102985"/>
                </a:lnTo>
                <a:lnTo>
                  <a:pt x="677341" y="119303"/>
                </a:lnTo>
                <a:lnTo>
                  <a:pt x="694536" y="119303"/>
                </a:lnTo>
                <a:lnTo>
                  <a:pt x="694365" y="115341"/>
                </a:lnTo>
                <a:lnTo>
                  <a:pt x="691536" y="101049"/>
                </a:lnTo>
                <a:lnTo>
                  <a:pt x="686626" y="87913"/>
                </a:lnTo>
                <a:lnTo>
                  <a:pt x="679601" y="76313"/>
                </a:lnTo>
                <a:lnTo>
                  <a:pt x="671315" y="67564"/>
                </a:lnTo>
                <a:close/>
              </a:path>
            </a:pathLst>
          </a:custGeom>
          <a:solidFill>
            <a:srgbClr val="144E8C"/>
          </a:solidFill>
        </p:spPr>
        <p:txBody>
          <a:bodyPr wrap="square" lIns="0" tIns="0" rIns="0" bIns="0" rtlCol="0">
            <a:noAutofit/>
          </a:bodyPr>
          <a:lstStyle/>
          <a:p>
            <a:endParaRPr/>
          </a:p>
        </p:txBody>
      </p:sp>
      <p:sp>
        <p:nvSpPr>
          <p:cNvPr id="5" name="object 5"/>
          <p:cNvSpPr/>
          <p:nvPr/>
        </p:nvSpPr>
        <p:spPr>
          <a:xfrm>
            <a:off x="889971" y="412297"/>
            <a:ext cx="47688" cy="41275"/>
          </a:xfrm>
          <a:custGeom>
            <a:avLst/>
            <a:gdLst/>
            <a:ahLst/>
            <a:cxnLst/>
            <a:rect l="l" t="t" r="r" b="b"/>
            <a:pathLst>
              <a:path w="47688" h="41275">
                <a:moveTo>
                  <a:pt x="47688" y="0"/>
                </a:moveTo>
                <a:lnTo>
                  <a:pt x="0" y="0"/>
                </a:lnTo>
                <a:lnTo>
                  <a:pt x="23863" y="41275"/>
                </a:lnTo>
                <a:lnTo>
                  <a:pt x="47688" y="0"/>
                </a:lnTo>
                <a:close/>
              </a:path>
            </a:pathLst>
          </a:custGeom>
          <a:solidFill>
            <a:srgbClr val="F47920"/>
          </a:solidFill>
        </p:spPr>
        <p:txBody>
          <a:bodyPr wrap="square" lIns="0" tIns="0" rIns="0" bIns="0" rtlCol="0">
            <a:noAutofit/>
          </a:bodyPr>
          <a:lstStyle/>
          <a:p>
            <a:endParaRPr/>
          </a:p>
        </p:txBody>
      </p:sp>
      <p:sp>
        <p:nvSpPr>
          <p:cNvPr id="6" name="object 6"/>
          <p:cNvSpPr txBox="1">
            <a:spLocks noGrp="1"/>
          </p:cNvSpPr>
          <p:nvPr>
            <p:ph type="title"/>
          </p:nvPr>
        </p:nvSpPr>
        <p:spPr>
          <a:xfrm>
            <a:off x="535590" y="874215"/>
            <a:ext cx="9997528" cy="378003"/>
          </a:xfrm>
          <a:prstGeom prst="rect">
            <a:avLst/>
          </a:prstGeom>
        </p:spPr>
        <p:txBody>
          <a:bodyPr vert="horz" wrap="square" lIns="0" tIns="0" rIns="0" bIns="0" rtlCol="0">
            <a:noAutofit/>
          </a:bodyPr>
          <a:lstStyle/>
          <a:p>
            <a:pPr marL="12700">
              <a:lnSpc>
                <a:spcPts val="2975"/>
              </a:lnSpc>
            </a:pPr>
            <a:r>
              <a:rPr lang="es-CO" sz="2800" dirty="0" smtClean="0">
                <a:solidFill>
                  <a:schemeClr val="accent6">
                    <a:lumMod val="75000"/>
                  </a:schemeClr>
                </a:solidFill>
              </a:rPr>
              <a:t>6</a:t>
            </a:r>
            <a:r>
              <a:rPr lang="es-CO" sz="2800" dirty="0">
                <a:solidFill>
                  <a:schemeClr val="accent6">
                    <a:lumMod val="75000"/>
                  </a:schemeClr>
                </a:solidFill>
              </a:rPr>
              <a:t>. Negociaciones</a:t>
            </a:r>
            <a:r>
              <a:rPr lang="es-CO" sz="2800" dirty="0"/>
              <a:t/>
            </a:r>
            <a:br>
              <a:rPr lang="es-CO" sz="2800" dirty="0"/>
            </a:br>
            <a:endParaRPr sz="2500" dirty="0">
              <a:latin typeface="Arial"/>
              <a:cs typeface="Arial"/>
            </a:endParaRPr>
          </a:p>
        </p:txBody>
      </p:sp>
      <p:sp>
        <p:nvSpPr>
          <p:cNvPr id="7" name="object 7"/>
          <p:cNvSpPr txBox="1"/>
          <p:nvPr/>
        </p:nvSpPr>
        <p:spPr>
          <a:xfrm>
            <a:off x="539750" y="1484419"/>
            <a:ext cx="3657599" cy="821690"/>
          </a:xfrm>
          <a:prstGeom prst="rect">
            <a:avLst/>
          </a:prstGeom>
        </p:spPr>
        <p:txBody>
          <a:bodyPr vert="horz" wrap="square" lIns="0" tIns="0" rIns="0" bIns="0" rtlCol="0">
            <a:noAutofit/>
          </a:bodyPr>
          <a:lstStyle/>
          <a:p>
            <a:pPr marL="12700" marR="12700">
              <a:lnSpc>
                <a:spcPts val="2000"/>
              </a:lnSpc>
            </a:pPr>
            <a:r>
              <a:rPr lang="es-CO" dirty="0" smtClean="0"/>
              <a:t>El </a:t>
            </a:r>
            <a:r>
              <a:rPr lang="es-CO" dirty="0"/>
              <a:t>desafío clave aquí es asegurar que el representante de ventas utilizó la estrategia de negociación correcta.</a:t>
            </a:r>
          </a:p>
          <a:p>
            <a:pPr marL="12700" marR="12700">
              <a:lnSpc>
                <a:spcPct val="100000"/>
              </a:lnSpc>
            </a:pPr>
            <a:endParaRPr sz="1800" dirty="0">
              <a:latin typeface="Arial"/>
              <a:cs typeface="Arial"/>
            </a:endParaRPr>
          </a:p>
        </p:txBody>
      </p:sp>
      <p:sp>
        <p:nvSpPr>
          <p:cNvPr id="8" name="object 8"/>
          <p:cNvSpPr/>
          <p:nvPr/>
        </p:nvSpPr>
        <p:spPr>
          <a:xfrm>
            <a:off x="454799" y="6223000"/>
            <a:ext cx="2585999" cy="833005"/>
          </a:xfrm>
          <a:custGeom>
            <a:avLst/>
            <a:gdLst/>
            <a:ahLst/>
            <a:cxnLst/>
            <a:rect l="l" t="t" r="r" b="b"/>
            <a:pathLst>
              <a:path w="2585999" h="897585">
                <a:moveTo>
                  <a:pt x="0" y="897585"/>
                </a:moveTo>
                <a:lnTo>
                  <a:pt x="2585999" y="897585"/>
                </a:lnTo>
                <a:lnTo>
                  <a:pt x="2585999" y="0"/>
                </a:lnTo>
                <a:lnTo>
                  <a:pt x="0" y="0"/>
                </a:lnTo>
                <a:lnTo>
                  <a:pt x="0" y="897585"/>
                </a:lnTo>
                <a:close/>
              </a:path>
            </a:pathLst>
          </a:custGeom>
          <a:solidFill>
            <a:srgbClr val="84D5F7"/>
          </a:solidFill>
        </p:spPr>
        <p:txBody>
          <a:bodyPr wrap="square" lIns="0" tIns="0" rIns="0" bIns="0" rtlCol="0">
            <a:noAutofit/>
          </a:bodyPr>
          <a:lstStyle/>
          <a:p>
            <a:endParaRPr/>
          </a:p>
        </p:txBody>
      </p:sp>
      <p:sp>
        <p:nvSpPr>
          <p:cNvPr id="9" name="object 9"/>
          <p:cNvSpPr/>
          <p:nvPr/>
        </p:nvSpPr>
        <p:spPr>
          <a:xfrm>
            <a:off x="359994" y="6066002"/>
            <a:ext cx="2585999" cy="1158530"/>
          </a:xfrm>
          <a:custGeom>
            <a:avLst/>
            <a:gdLst/>
            <a:ahLst/>
            <a:cxnLst/>
            <a:rect l="l" t="t" r="r" b="b"/>
            <a:pathLst>
              <a:path w="2585999" h="889203">
                <a:moveTo>
                  <a:pt x="0" y="889203"/>
                </a:moveTo>
                <a:lnTo>
                  <a:pt x="2585999" y="889203"/>
                </a:lnTo>
                <a:lnTo>
                  <a:pt x="2585999" y="0"/>
                </a:lnTo>
                <a:lnTo>
                  <a:pt x="0" y="0"/>
                </a:lnTo>
                <a:lnTo>
                  <a:pt x="0" y="889203"/>
                </a:lnTo>
                <a:close/>
              </a:path>
            </a:pathLst>
          </a:custGeom>
          <a:solidFill>
            <a:srgbClr val="00AEEF"/>
          </a:solidFill>
        </p:spPr>
        <p:txBody>
          <a:bodyPr wrap="square" lIns="0" tIns="0" rIns="0" bIns="0" rtlCol="0">
            <a:noAutofit/>
          </a:bodyPr>
          <a:lstStyle/>
          <a:p>
            <a:endParaRPr/>
          </a:p>
        </p:txBody>
      </p:sp>
      <p:sp>
        <p:nvSpPr>
          <p:cNvPr id="10" name="object 10"/>
          <p:cNvSpPr txBox="1">
            <a:spLocks noGrp="1"/>
          </p:cNvSpPr>
          <p:nvPr>
            <p:ph sz="half" idx="2"/>
          </p:nvPr>
        </p:nvSpPr>
        <p:spPr>
          <a:xfrm>
            <a:off x="539750" y="2451392"/>
            <a:ext cx="3796234" cy="3272612"/>
          </a:xfrm>
          <a:prstGeom prst="rect">
            <a:avLst/>
          </a:prstGeom>
        </p:spPr>
        <p:txBody>
          <a:bodyPr vert="horz" wrap="square" lIns="0" tIns="0" rIns="0" bIns="0" rtlCol="0">
            <a:noAutofit/>
          </a:bodyPr>
          <a:lstStyle/>
          <a:p>
            <a:pPr marL="0" indent="0">
              <a:buNone/>
            </a:pPr>
            <a:r>
              <a:rPr lang="es-CO" sz="1200" dirty="0" smtClean="0">
                <a:latin typeface="+mj-lt"/>
                <a:cs typeface="Arial" panose="020B0604020202020204" pitchFamily="34" charset="0"/>
              </a:rPr>
              <a:t>La </a:t>
            </a:r>
            <a:r>
              <a:rPr lang="es-CO" sz="1200" dirty="0">
                <a:latin typeface="+mj-lt"/>
                <a:cs typeface="Arial" panose="020B0604020202020204" pitchFamily="34" charset="0"/>
              </a:rPr>
              <a:t>negociación puede ser un arte, o una </a:t>
            </a:r>
            <a:r>
              <a:rPr lang="es-CO" sz="1200" dirty="0" smtClean="0">
                <a:latin typeface="+mj-lt"/>
                <a:cs typeface="Arial" panose="020B0604020202020204" pitchFamily="34" charset="0"/>
              </a:rPr>
              <a:t>ciencia. O ambos en </a:t>
            </a:r>
            <a:r>
              <a:rPr lang="es-CO" sz="1200" dirty="0">
                <a:latin typeface="+mj-lt"/>
                <a:cs typeface="Arial" panose="020B0604020202020204" pitchFamily="34" charset="0"/>
              </a:rPr>
              <a:t>una </a:t>
            </a:r>
            <a:r>
              <a:rPr lang="es-CO" sz="1200" dirty="0" smtClean="0">
                <a:latin typeface="+mj-lt"/>
                <a:cs typeface="Arial" panose="020B0604020202020204" pitchFamily="34" charset="0"/>
              </a:rPr>
              <a:t>única </a:t>
            </a:r>
            <a:r>
              <a:rPr lang="es-CO" sz="1200" dirty="0">
                <a:latin typeface="+mj-lt"/>
                <a:cs typeface="Arial" panose="020B0604020202020204" pitchFamily="34" charset="0"/>
              </a:rPr>
              <a:t>interacción. Las negociaciones de ventas pueden tener lugar durante una serie de reuniones, conversaciones y llamadas telefónicas, o puede comenzar y terminar en cuestión de minutos. Es crucial proporcionar una capacidad para contrarrestar rápidamente, acelerar y administrar todas las comunicaciones durante </a:t>
            </a:r>
            <a:r>
              <a:rPr lang="es-CO" sz="1200" dirty="0" smtClean="0">
                <a:latin typeface="+mj-lt"/>
                <a:cs typeface="Arial" panose="020B0604020202020204" pitchFamily="34" charset="0"/>
              </a:rPr>
              <a:t>este </a:t>
            </a:r>
            <a:r>
              <a:rPr lang="es-CO" sz="1200" dirty="0">
                <a:latin typeface="+mj-lt"/>
                <a:cs typeface="Arial" panose="020B0604020202020204" pitchFamily="34" charset="0"/>
              </a:rPr>
              <a:t>paso.</a:t>
            </a:r>
          </a:p>
          <a:p>
            <a:pPr marL="0" indent="0">
              <a:buNone/>
            </a:pPr>
            <a:r>
              <a:rPr lang="es-CO" sz="1200" dirty="0" smtClean="0">
                <a:latin typeface="+mj-lt"/>
                <a:cs typeface="Arial" panose="020B0604020202020204" pitchFamily="34" charset="0"/>
              </a:rPr>
              <a:t>Esta </a:t>
            </a:r>
            <a:r>
              <a:rPr lang="es-CO" sz="1200" dirty="0">
                <a:latin typeface="+mj-lt"/>
                <a:cs typeface="Arial" panose="020B0604020202020204" pitchFamily="34" charset="0"/>
              </a:rPr>
              <a:t>debe ser una parte muy dinámica del proceso con una estrecha supervisión. La capacidad de configurar el tiempo correcto y el contacto de las actividades con el fin de acelerar el camino y ser capaz de reaccionar inmediatamente a todas las solicitudes adicionales y si es crucial hacer otra retroalimentación. Si las negociaciones se prolongan durante demasiado tiempo, esto indica que se ha producido un error, y el cliente potencial debe regresar de nuevo al análisis de necesidades.</a:t>
            </a:r>
          </a:p>
          <a:p>
            <a:pPr marL="0" indent="0">
              <a:buNone/>
            </a:pPr>
            <a:r>
              <a:rPr lang="es-CO" sz="1200" dirty="0" smtClean="0">
                <a:latin typeface="+mj-lt"/>
                <a:cs typeface="Arial" panose="020B0604020202020204" pitchFamily="34" charset="0"/>
              </a:rPr>
              <a:t>Un </a:t>
            </a:r>
            <a:r>
              <a:rPr lang="es-CO" sz="1200" dirty="0">
                <a:latin typeface="+mj-lt"/>
                <a:cs typeface="Arial" panose="020B0604020202020204" pitchFamily="34" charset="0"/>
              </a:rPr>
              <a:t>buen consejo aquí sería crear un plan detallado para el seguimiento y contactos adicionales, lo que agrega versatilidad al proceso</a:t>
            </a:r>
            <a:r>
              <a:rPr lang="es-CO" sz="1200" dirty="0" smtClean="0">
                <a:latin typeface="+mj-lt"/>
                <a:cs typeface="Arial" panose="020B0604020202020204" pitchFamily="34" charset="0"/>
              </a:rPr>
              <a:t>.</a:t>
            </a:r>
          </a:p>
          <a:p>
            <a:pPr marL="0" indent="0">
              <a:buNone/>
            </a:pPr>
            <a:endParaRPr sz="1000" dirty="0" smtClean="0"/>
          </a:p>
          <a:p>
            <a:pPr marL="0" marR="1561465" indent="0">
              <a:lnSpc>
                <a:spcPct val="100000"/>
              </a:lnSpc>
              <a:buNone/>
            </a:pPr>
            <a:r>
              <a:rPr lang="es-CO" sz="1200" spc="-30" dirty="0" smtClean="0">
                <a:solidFill>
                  <a:srgbClr val="FFFFFF"/>
                </a:solidFill>
                <a:latin typeface="Arial"/>
                <a:cs typeface="Arial"/>
              </a:rPr>
              <a:t>Durante la negociación también</a:t>
            </a:r>
            <a:r>
              <a:rPr lang="es-CO" sz="1200" spc="-25" dirty="0" smtClean="0">
                <a:solidFill>
                  <a:srgbClr val="FFFFFF"/>
                </a:solidFill>
                <a:latin typeface="Arial"/>
                <a:cs typeface="Arial"/>
              </a:rPr>
              <a:t> es      útil agregar contenido para compartir  lo cual podría ser una</a:t>
            </a:r>
            <a:r>
              <a:rPr lang="es-CO" sz="1200" spc="-20" dirty="0" smtClean="0">
                <a:solidFill>
                  <a:srgbClr val="FFFFFF"/>
                </a:solidFill>
                <a:latin typeface="Arial"/>
                <a:cs typeface="Arial"/>
              </a:rPr>
              <a:t> presentación adicional u otra parte del contenido</a:t>
            </a:r>
            <a:r>
              <a:rPr lang="es-CO" sz="1200" spc="-15" dirty="0" smtClean="0">
                <a:solidFill>
                  <a:srgbClr val="FFFFFF"/>
                </a:solidFill>
                <a:latin typeface="Arial"/>
                <a:cs typeface="Arial"/>
              </a:rPr>
              <a:t>.</a:t>
            </a:r>
            <a:endParaRPr lang="es-CO" sz="1200" dirty="0" smtClean="0">
              <a:latin typeface="Arial"/>
              <a:cs typeface="Arial"/>
            </a:endParaRPr>
          </a:p>
        </p:txBody>
      </p:sp>
      <p:sp>
        <p:nvSpPr>
          <p:cNvPr id="11" name="object 11"/>
          <p:cNvSpPr/>
          <p:nvPr/>
        </p:nvSpPr>
        <p:spPr>
          <a:xfrm>
            <a:off x="5797550" y="5064417"/>
            <a:ext cx="2744750" cy="1158583"/>
          </a:xfrm>
          <a:custGeom>
            <a:avLst/>
            <a:gdLst/>
            <a:ahLst/>
            <a:cxnLst/>
            <a:rect l="l" t="t" r="r" b="b"/>
            <a:pathLst>
              <a:path w="2585999" h="935393">
                <a:moveTo>
                  <a:pt x="0" y="935393"/>
                </a:moveTo>
                <a:lnTo>
                  <a:pt x="2585999" y="935393"/>
                </a:lnTo>
                <a:lnTo>
                  <a:pt x="2585999" y="0"/>
                </a:lnTo>
                <a:lnTo>
                  <a:pt x="0" y="0"/>
                </a:lnTo>
                <a:lnTo>
                  <a:pt x="0" y="935393"/>
                </a:lnTo>
                <a:close/>
              </a:path>
            </a:pathLst>
          </a:custGeom>
          <a:solidFill>
            <a:srgbClr val="84D5F7"/>
          </a:solidFill>
        </p:spPr>
        <p:txBody>
          <a:bodyPr wrap="square" lIns="0" tIns="0" rIns="0" bIns="0" rtlCol="0">
            <a:noAutofit/>
          </a:bodyPr>
          <a:lstStyle/>
          <a:p>
            <a:endParaRPr/>
          </a:p>
        </p:txBody>
      </p:sp>
      <p:sp>
        <p:nvSpPr>
          <p:cNvPr id="12" name="object 12"/>
          <p:cNvSpPr/>
          <p:nvPr/>
        </p:nvSpPr>
        <p:spPr>
          <a:xfrm>
            <a:off x="5534354" y="4705000"/>
            <a:ext cx="2777796" cy="1361001"/>
          </a:xfrm>
          <a:custGeom>
            <a:avLst/>
            <a:gdLst/>
            <a:ahLst/>
            <a:cxnLst/>
            <a:rect l="l" t="t" r="r" b="b"/>
            <a:pathLst>
              <a:path w="2585999" h="909002">
                <a:moveTo>
                  <a:pt x="0" y="909002"/>
                </a:moveTo>
                <a:lnTo>
                  <a:pt x="2585999" y="909002"/>
                </a:lnTo>
                <a:lnTo>
                  <a:pt x="2585999" y="0"/>
                </a:lnTo>
                <a:lnTo>
                  <a:pt x="0" y="0"/>
                </a:lnTo>
                <a:lnTo>
                  <a:pt x="0" y="909002"/>
                </a:lnTo>
                <a:close/>
              </a:path>
            </a:pathLst>
          </a:custGeom>
          <a:solidFill>
            <a:srgbClr val="00AEEF"/>
          </a:solidFill>
        </p:spPr>
        <p:txBody>
          <a:bodyPr wrap="square" lIns="0" tIns="0" rIns="0" bIns="0" rtlCol="0">
            <a:noAutofit/>
          </a:bodyPr>
          <a:lstStyle/>
          <a:p>
            <a:endParaRPr/>
          </a:p>
        </p:txBody>
      </p:sp>
      <p:sp>
        <p:nvSpPr>
          <p:cNvPr id="13" name="object 13"/>
          <p:cNvSpPr txBox="1"/>
          <p:nvPr/>
        </p:nvSpPr>
        <p:spPr>
          <a:xfrm>
            <a:off x="4806951" y="814058"/>
            <a:ext cx="4114799" cy="3732542"/>
          </a:xfrm>
          <a:prstGeom prst="rect">
            <a:avLst/>
          </a:prstGeom>
        </p:spPr>
        <p:txBody>
          <a:bodyPr vert="horz" wrap="square" lIns="0" tIns="0" rIns="0" bIns="0" rtlCol="0">
            <a:noAutofit/>
          </a:bodyPr>
          <a:lstStyle/>
          <a:p>
            <a:pPr marL="12700"/>
            <a:r>
              <a:rPr lang="es-CO" sz="2800" dirty="0" smtClean="0">
                <a:solidFill>
                  <a:schemeClr val="accent6">
                    <a:lumMod val="75000"/>
                  </a:schemeClr>
                </a:solidFill>
              </a:rPr>
              <a:t>7</a:t>
            </a:r>
            <a:r>
              <a:rPr lang="es-CO" sz="2800" dirty="0">
                <a:solidFill>
                  <a:schemeClr val="accent6">
                    <a:lumMod val="75000"/>
                  </a:schemeClr>
                </a:solidFill>
              </a:rPr>
              <a:t>. </a:t>
            </a:r>
            <a:r>
              <a:rPr lang="es-CO" sz="2800" dirty="0" smtClean="0">
                <a:solidFill>
                  <a:schemeClr val="accent6">
                    <a:lumMod val="75000"/>
                  </a:schemeClr>
                </a:solidFill>
              </a:rPr>
              <a:t>Contratación</a:t>
            </a:r>
          </a:p>
          <a:p>
            <a:pPr marL="12700" marR="835025"/>
            <a:endParaRPr lang="es-CO" sz="1400" b="1" dirty="0"/>
          </a:p>
          <a:p>
            <a:pPr marL="12700" marR="835025"/>
            <a:r>
              <a:rPr lang="es-CO" dirty="0" smtClean="0">
                <a:latin typeface="+mj-lt"/>
              </a:rPr>
              <a:t>Para </a:t>
            </a:r>
            <a:r>
              <a:rPr lang="es-CO" dirty="0">
                <a:latin typeface="+mj-lt"/>
              </a:rPr>
              <a:t>cada paso en el proceso </a:t>
            </a:r>
            <a:r>
              <a:rPr lang="es-CO" dirty="0" smtClean="0">
                <a:latin typeface="+mj-lt"/>
              </a:rPr>
              <a:t>de gestión de </a:t>
            </a:r>
            <a:r>
              <a:rPr lang="es-CO" dirty="0">
                <a:latin typeface="+mj-lt"/>
              </a:rPr>
              <a:t>contratos, el enfoque correcto evita que se obstruyan y aceleren los ciclos de ventas</a:t>
            </a:r>
            <a:r>
              <a:rPr lang="es-CO" b="1" dirty="0">
                <a:latin typeface="+mj-lt"/>
              </a:rPr>
              <a:t>.</a:t>
            </a:r>
          </a:p>
          <a:p>
            <a:pPr marL="12700" marR="835025">
              <a:lnSpc>
                <a:spcPct val="100000"/>
              </a:lnSpc>
            </a:pPr>
            <a:endParaRPr lang="es-CO" sz="1100" dirty="0" smtClean="0">
              <a:latin typeface="+mj-lt"/>
            </a:endParaRPr>
          </a:p>
          <a:p>
            <a:r>
              <a:rPr lang="es-CO" sz="1200" dirty="0" smtClean="0">
                <a:latin typeface="+mj-lt"/>
                <a:cs typeface="Arial" panose="020B0604020202020204" pitchFamily="34" charset="0"/>
              </a:rPr>
              <a:t>La </a:t>
            </a:r>
            <a:r>
              <a:rPr lang="es-CO" sz="1200" dirty="0">
                <a:latin typeface="+mj-lt"/>
                <a:cs typeface="Arial" panose="020B0604020202020204" pitchFamily="34" charset="0"/>
              </a:rPr>
              <a:t>automatización de este proceso ahorra tiempo y agrega valor a cada paso del ciclo de vida del contrato. El proceso correcto debe ayudar a gestionar todas las interacciones dentro de una organización y planificar las actividades con un cliente para firmar el contrato rápidamente y no quedarse atascado.</a:t>
            </a:r>
          </a:p>
          <a:p>
            <a:r>
              <a:rPr lang="es-CO" sz="1200" dirty="0">
                <a:latin typeface="+mj-lt"/>
                <a:cs typeface="Arial" panose="020B0604020202020204" pitchFamily="34" charset="0"/>
              </a:rPr>
              <a:t> </a:t>
            </a:r>
          </a:p>
          <a:p>
            <a:r>
              <a:rPr lang="es-CO" sz="1200" dirty="0">
                <a:latin typeface="+mj-lt"/>
                <a:cs typeface="Arial" panose="020B0604020202020204" pitchFamily="34" charset="0"/>
              </a:rPr>
              <a:t>Los sistemas de gestión de contratos con todas las funciones deben permitir la visibilidad y el control de todo contrato desde su inicio hasta su renovación</a:t>
            </a:r>
            <a:r>
              <a:rPr lang="es-CO" sz="1200" dirty="0" smtClean="0">
                <a:latin typeface="+mj-lt"/>
                <a:cs typeface="Arial" panose="020B0604020202020204" pitchFamily="34" charset="0"/>
              </a:rPr>
              <a:t>.</a:t>
            </a:r>
          </a:p>
          <a:p>
            <a:pPr algn="just"/>
            <a:endParaRPr lang="es-CO" sz="1100" dirty="0">
              <a:latin typeface="+mj-lt"/>
              <a:cs typeface="Arial" panose="020B0604020202020204" pitchFamily="34" charset="0"/>
            </a:endParaRPr>
          </a:p>
          <a:p>
            <a:pPr algn="just"/>
            <a:endParaRPr lang="es-CO" sz="1100" dirty="0" smtClean="0">
              <a:latin typeface="+mj-lt"/>
              <a:cs typeface="Arial" panose="020B0604020202020204" pitchFamily="34" charset="0"/>
            </a:endParaRPr>
          </a:p>
          <a:p>
            <a:pPr algn="just"/>
            <a:endParaRPr lang="es-CO" sz="1100" dirty="0">
              <a:latin typeface="+mj-lt"/>
              <a:cs typeface="Arial" panose="020B0604020202020204" pitchFamily="34" charset="0"/>
            </a:endParaRPr>
          </a:p>
          <a:p>
            <a:pPr algn="ctr">
              <a:lnSpc>
                <a:spcPts val="500"/>
              </a:lnSpc>
              <a:spcBef>
                <a:spcPts val="7"/>
              </a:spcBef>
            </a:pPr>
            <a:endParaRPr sz="500" dirty="0">
              <a:latin typeface="Arial" panose="020B0604020202020204" pitchFamily="34" charset="0"/>
              <a:cs typeface="Arial" panose="020B0604020202020204" pitchFamily="34" charset="0"/>
            </a:endParaRPr>
          </a:p>
          <a:p>
            <a:pPr algn="just">
              <a:lnSpc>
                <a:spcPts val="1000"/>
              </a:lnSpc>
            </a:pPr>
            <a:endParaRPr lang="es-CO" sz="1000" dirty="0" smtClean="0">
              <a:latin typeface="Arial" panose="020B0604020202020204" pitchFamily="34" charset="0"/>
              <a:cs typeface="Arial" panose="020B0604020202020204" pitchFamily="34" charset="0"/>
            </a:endParaRPr>
          </a:p>
          <a:p>
            <a:pPr marL="123189" marR="1503680">
              <a:lnSpc>
                <a:spcPct val="100000"/>
              </a:lnSpc>
            </a:pPr>
            <a:endParaRPr sz="1200" dirty="0">
              <a:latin typeface="Arial"/>
              <a:cs typeface="Arial"/>
            </a:endParaRPr>
          </a:p>
        </p:txBody>
      </p:sp>
      <p:sp>
        <p:nvSpPr>
          <p:cNvPr id="14" name="Rectángulo 13"/>
          <p:cNvSpPr/>
          <p:nvPr/>
        </p:nvSpPr>
        <p:spPr>
          <a:xfrm>
            <a:off x="5534354" y="4473903"/>
            <a:ext cx="4114800" cy="1400383"/>
          </a:xfrm>
          <a:prstGeom prst="rect">
            <a:avLst/>
          </a:prstGeom>
        </p:spPr>
        <p:txBody>
          <a:bodyPr wrap="square">
            <a:spAutoFit/>
          </a:bodyPr>
          <a:lstStyle/>
          <a:p>
            <a:pPr>
              <a:lnSpc>
                <a:spcPts val="1000"/>
              </a:lnSpc>
            </a:pPr>
            <a:endParaRPr lang="es-CO" sz="1100" dirty="0">
              <a:latin typeface="+mj-lt"/>
            </a:endParaRPr>
          </a:p>
          <a:p>
            <a:pPr>
              <a:lnSpc>
                <a:spcPts val="1000"/>
              </a:lnSpc>
            </a:pPr>
            <a:endParaRPr lang="es-CO" sz="1200" dirty="0">
              <a:latin typeface="+mj-lt"/>
            </a:endParaRPr>
          </a:p>
          <a:p>
            <a:pPr>
              <a:lnSpc>
                <a:spcPts val="1000"/>
              </a:lnSpc>
            </a:pPr>
            <a:endParaRPr lang="es-CO" sz="1200" dirty="0">
              <a:latin typeface="+mj-lt"/>
            </a:endParaRPr>
          </a:p>
          <a:p>
            <a:pPr marL="123189" marR="1503680"/>
            <a:r>
              <a:rPr lang="es-CO" sz="1200" dirty="0">
                <a:solidFill>
                  <a:schemeClr val="bg1"/>
                </a:solidFill>
                <a:latin typeface="+mj-lt"/>
                <a:cs typeface="Arial" panose="020B0604020202020204" pitchFamily="34" charset="0"/>
              </a:rPr>
              <a:t>La organización de la etapa de contratación permite centrarse en el cierre de ventas, gastando menos esfuerzo en saltar los obstáculos que se encuentren en </a:t>
            </a:r>
            <a:r>
              <a:rPr lang="es-CO" sz="1200" dirty="0" smtClean="0">
                <a:solidFill>
                  <a:schemeClr val="bg1"/>
                </a:solidFill>
                <a:latin typeface="+mj-lt"/>
                <a:cs typeface="Arial" panose="020B0604020202020204" pitchFamily="34" charset="0"/>
              </a:rPr>
              <a:t> el proceso.</a:t>
            </a:r>
            <a:endParaRPr lang="es-CO" sz="1200" dirty="0">
              <a:solidFill>
                <a:schemeClr val="bg1"/>
              </a:solidFill>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TotalTime>
  <Words>2507</Words>
  <Application>Microsoft Office PowerPoint</Application>
  <PresentationFormat>Personalizado</PresentationFormat>
  <Paragraphs>158</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OCR A Extended</vt:lpstr>
      <vt:lpstr>Sitka Display</vt:lpstr>
      <vt:lpstr>Office Theme</vt:lpstr>
      <vt:lpstr>Presentación de PowerPoint</vt:lpstr>
      <vt:lpstr>¿Qué significado tiene el proceso de ventas para su entidad financiera?</vt:lpstr>
      <vt:lpstr>Canal para ventas corporativas  </vt:lpstr>
      <vt:lpstr>Definición de los pasos </vt:lpstr>
      <vt:lpstr>1. Calificación  En esta etapa, es muy importante asignar un gestor para cliente potencial, el cual  se enfocará en el indicador clave de Calificación  que en este caso es establecer una reunión. </vt:lpstr>
      <vt:lpstr>2. Análisis de necesidades  </vt:lpstr>
      <vt:lpstr>3. Presentación  </vt:lpstr>
      <vt:lpstr>4. Desarrollo de la Propuesta  </vt:lpstr>
      <vt:lpstr>6. Negociaciones </vt:lpstr>
      <vt:lpstr>8. Cierre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cami portilla</cp:lastModifiedBy>
  <cp:revision>64</cp:revision>
  <dcterms:created xsi:type="dcterms:W3CDTF">2017-04-04T10:54:06Z</dcterms:created>
  <dcterms:modified xsi:type="dcterms:W3CDTF">2017-08-24T23:11:52Z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2017-02-28T00:00:00Z</vt:filetime>
  </property>
  <property fmtid="{D5CDD505-2E9C-101B-9397-08002B2CF9AE}" pid="3" name="LastSaved">
    <vt:filetime>2017-04-04T00:00:00Z</vt:filetime>
  </property>
</Properties>
</file>